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handoutMasterIdLst>
    <p:handoutMasterId r:id="rId26"/>
  </p:handoutMasterIdLst>
  <p:sldIdLst>
    <p:sldId id="256" r:id="rId2"/>
    <p:sldId id="287" r:id="rId3"/>
    <p:sldId id="317" r:id="rId4"/>
    <p:sldId id="318" r:id="rId5"/>
    <p:sldId id="312" r:id="rId6"/>
    <p:sldId id="258" r:id="rId7"/>
    <p:sldId id="321" r:id="rId8"/>
    <p:sldId id="322" r:id="rId9"/>
    <p:sldId id="320" r:id="rId10"/>
    <p:sldId id="259" r:id="rId11"/>
    <p:sldId id="301" r:id="rId12"/>
    <p:sldId id="302" r:id="rId13"/>
    <p:sldId id="323" r:id="rId14"/>
    <p:sldId id="288" r:id="rId15"/>
    <p:sldId id="289" r:id="rId16"/>
    <p:sldId id="296" r:id="rId17"/>
    <p:sldId id="304" r:id="rId18"/>
    <p:sldId id="305" r:id="rId19"/>
    <p:sldId id="325" r:id="rId20"/>
    <p:sldId id="311" r:id="rId21"/>
    <p:sldId id="316" r:id="rId22"/>
    <p:sldId id="324" r:id="rId23"/>
    <p:sldId id="262" r:id="rId24"/>
    <p:sldId id="292" r:id="rId25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93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9E394-82DB-4069-8976-3255AA6159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92320-7B0E-4782-9B02-0B5BF1E5FCDB}">
      <dgm:prSet phldrT="[Text]" custT="1"/>
      <dgm:spPr/>
      <dgm:t>
        <a:bodyPr/>
        <a:lstStyle/>
        <a:p>
          <a:r>
            <a:rPr lang="en-US" sz="2800" b="1" dirty="0" smtClean="0"/>
            <a:t>Total Operating Budget</a:t>
          </a:r>
        </a:p>
      </dgm:t>
    </dgm:pt>
    <dgm:pt modelId="{B1B005F1-4923-4E61-B9B4-0A7EAF38D084}" type="parTrans" cxnId="{4F95D08A-BB35-4AD8-A163-44750D15A619}">
      <dgm:prSet/>
      <dgm:spPr/>
      <dgm:t>
        <a:bodyPr/>
        <a:lstStyle/>
        <a:p>
          <a:endParaRPr lang="en-US"/>
        </a:p>
      </dgm:t>
    </dgm:pt>
    <dgm:pt modelId="{D5754AB6-9D9B-4718-AC3C-3B8A8B89DEE5}" type="sibTrans" cxnId="{4F95D08A-BB35-4AD8-A163-44750D15A619}">
      <dgm:prSet/>
      <dgm:spPr/>
      <dgm:t>
        <a:bodyPr/>
        <a:lstStyle/>
        <a:p>
          <a:endParaRPr lang="en-US"/>
        </a:p>
      </dgm:t>
    </dgm:pt>
    <dgm:pt modelId="{793F3968-484D-4F53-B554-19BDF8176D13}">
      <dgm:prSet phldrT="[Text]" custT="1"/>
      <dgm:spPr/>
      <dgm:t>
        <a:bodyPr/>
        <a:lstStyle/>
        <a:p>
          <a:r>
            <a:rPr lang="en-US" sz="2800" b="1" dirty="0" smtClean="0"/>
            <a:t>State Allocation</a:t>
          </a:r>
        </a:p>
      </dgm:t>
    </dgm:pt>
    <dgm:pt modelId="{2919856C-37C3-42A4-A316-94D338309CAD}" type="parTrans" cxnId="{2905CB99-7986-4057-9220-C4BD0C0C8F41}">
      <dgm:prSet/>
      <dgm:spPr/>
      <dgm:t>
        <a:bodyPr/>
        <a:lstStyle/>
        <a:p>
          <a:endParaRPr lang="en-US" dirty="0"/>
        </a:p>
      </dgm:t>
    </dgm:pt>
    <dgm:pt modelId="{47AF1678-9E62-47C8-889C-CD0C4B62AD32}" type="sibTrans" cxnId="{2905CB99-7986-4057-9220-C4BD0C0C8F41}">
      <dgm:prSet/>
      <dgm:spPr/>
      <dgm:t>
        <a:bodyPr/>
        <a:lstStyle/>
        <a:p>
          <a:endParaRPr lang="en-US"/>
        </a:p>
      </dgm:t>
    </dgm:pt>
    <dgm:pt modelId="{504B1A1C-51D7-451F-9B2B-DDABF376A668}">
      <dgm:prSet phldrT="[Text]" custT="1"/>
      <dgm:spPr/>
      <dgm:t>
        <a:bodyPr/>
        <a:lstStyle/>
        <a:p>
          <a:r>
            <a:rPr lang="en-US" sz="2800" b="1" dirty="0" smtClean="0"/>
            <a:t>Tuition</a:t>
          </a:r>
          <a:r>
            <a:rPr lang="en-US" sz="2800" dirty="0" smtClean="0"/>
            <a:t>	</a:t>
          </a:r>
        </a:p>
      </dgm:t>
    </dgm:pt>
    <dgm:pt modelId="{D8F0E0F4-58EB-42C3-9F06-A5B60E79961E}" type="parTrans" cxnId="{164D0A31-C451-4961-9100-53E63128BC83}">
      <dgm:prSet/>
      <dgm:spPr/>
      <dgm:t>
        <a:bodyPr/>
        <a:lstStyle/>
        <a:p>
          <a:endParaRPr lang="en-US" dirty="0"/>
        </a:p>
      </dgm:t>
    </dgm:pt>
    <dgm:pt modelId="{CEF56FC6-0B3C-45C5-B2E9-508E73A4AEB8}" type="sibTrans" cxnId="{164D0A31-C451-4961-9100-53E63128BC83}">
      <dgm:prSet/>
      <dgm:spPr/>
      <dgm:t>
        <a:bodyPr/>
        <a:lstStyle/>
        <a:p>
          <a:endParaRPr lang="en-US"/>
        </a:p>
      </dgm:t>
    </dgm:pt>
    <dgm:pt modelId="{DD2AF4BE-6262-465E-A66B-22213DCC34F3}">
      <dgm:prSet phldrT="[Text]" custT="1"/>
      <dgm:spPr/>
      <dgm:t>
        <a:bodyPr/>
        <a:lstStyle/>
        <a:p>
          <a:r>
            <a:rPr lang="en-US" sz="2800" b="1" dirty="0" smtClean="0"/>
            <a:t>Cost Recoveries</a:t>
          </a:r>
        </a:p>
      </dgm:t>
    </dgm:pt>
    <dgm:pt modelId="{1BC7EFEB-5DF9-4F81-A79B-79866CD48933}" type="parTrans" cxnId="{2E1CAB7B-CA94-4596-8B82-A49C477F654C}">
      <dgm:prSet/>
      <dgm:spPr/>
      <dgm:t>
        <a:bodyPr/>
        <a:lstStyle/>
        <a:p>
          <a:endParaRPr lang="en-US" dirty="0"/>
        </a:p>
      </dgm:t>
    </dgm:pt>
    <dgm:pt modelId="{C47B9EAD-5CB8-48E4-A109-374C1966CF7B}" type="sibTrans" cxnId="{2E1CAB7B-CA94-4596-8B82-A49C477F654C}">
      <dgm:prSet/>
      <dgm:spPr/>
      <dgm:t>
        <a:bodyPr/>
        <a:lstStyle/>
        <a:p>
          <a:endParaRPr lang="en-US"/>
        </a:p>
      </dgm:t>
    </dgm:pt>
    <dgm:pt modelId="{BCFC8DA5-BA40-4E39-B546-A93B326556FD}" type="pres">
      <dgm:prSet presAssocID="{AE59E394-82DB-4069-8976-3255AA6159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495B42-F3E2-488A-A541-C291368C3A7C}" type="pres">
      <dgm:prSet presAssocID="{E0992320-7B0E-4782-9B02-0B5BF1E5FCDB}" presName="hierRoot1" presStyleCnt="0">
        <dgm:presLayoutVars>
          <dgm:hierBranch val="init"/>
        </dgm:presLayoutVars>
      </dgm:prSet>
      <dgm:spPr/>
    </dgm:pt>
    <dgm:pt modelId="{47FE9BF1-1D15-47F3-81AB-491AA8A4A480}" type="pres">
      <dgm:prSet presAssocID="{E0992320-7B0E-4782-9B02-0B5BF1E5FCDB}" presName="rootComposite1" presStyleCnt="0"/>
      <dgm:spPr/>
    </dgm:pt>
    <dgm:pt modelId="{717C7CAD-4C01-47F2-8C3C-6F5438DED4D8}" type="pres">
      <dgm:prSet presAssocID="{E0992320-7B0E-4782-9B02-0B5BF1E5FCDB}" presName="rootText1" presStyleLbl="node0" presStyleIdx="0" presStyleCnt="1" custScaleX="189829" custLinFactY="93750" custLinFactNeighborX="681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0A170F-A39A-4584-BF47-FF381CF3414F}" type="pres">
      <dgm:prSet presAssocID="{E0992320-7B0E-4782-9B02-0B5BF1E5FCD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4CF3A4-2CE4-479D-BA13-80A3586620C6}" type="pres">
      <dgm:prSet presAssocID="{E0992320-7B0E-4782-9B02-0B5BF1E5FCDB}" presName="hierChild2" presStyleCnt="0"/>
      <dgm:spPr/>
    </dgm:pt>
    <dgm:pt modelId="{598385FB-E64E-4BB6-8DB8-E806B4B932B6}" type="pres">
      <dgm:prSet presAssocID="{2919856C-37C3-42A4-A316-94D338309CA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B860691-1AD6-4AAC-BE5B-A35D21D4E6C8}" type="pres">
      <dgm:prSet presAssocID="{793F3968-484D-4F53-B554-19BDF8176D13}" presName="hierRoot2" presStyleCnt="0">
        <dgm:presLayoutVars>
          <dgm:hierBranch val="init"/>
        </dgm:presLayoutVars>
      </dgm:prSet>
      <dgm:spPr/>
    </dgm:pt>
    <dgm:pt modelId="{D0FFF2AF-E043-4083-8110-D8657A152B31}" type="pres">
      <dgm:prSet presAssocID="{793F3968-484D-4F53-B554-19BDF8176D13}" presName="rootComposite" presStyleCnt="0"/>
      <dgm:spPr/>
    </dgm:pt>
    <dgm:pt modelId="{0E069E9B-B29A-4B76-81FF-8630FC5C72CE}" type="pres">
      <dgm:prSet presAssocID="{793F3968-484D-4F53-B554-19BDF8176D13}" presName="rootText" presStyleLbl="node2" presStyleIdx="0" presStyleCnt="3" custScaleY="144302" custLinFactY="-65077" custLinFactNeighborX="-322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C60CE8-6950-4D44-9555-AB438E50E493}" type="pres">
      <dgm:prSet presAssocID="{793F3968-484D-4F53-B554-19BDF8176D13}" presName="rootConnector" presStyleLbl="node2" presStyleIdx="0" presStyleCnt="3"/>
      <dgm:spPr/>
      <dgm:t>
        <a:bodyPr/>
        <a:lstStyle/>
        <a:p>
          <a:endParaRPr lang="en-US"/>
        </a:p>
      </dgm:t>
    </dgm:pt>
    <dgm:pt modelId="{9A778020-850D-4A42-80D0-C0776BEF0E67}" type="pres">
      <dgm:prSet presAssocID="{793F3968-484D-4F53-B554-19BDF8176D13}" presName="hierChild4" presStyleCnt="0"/>
      <dgm:spPr/>
    </dgm:pt>
    <dgm:pt modelId="{CE6A2B06-8867-4202-BA74-593098073AC3}" type="pres">
      <dgm:prSet presAssocID="{793F3968-484D-4F53-B554-19BDF8176D13}" presName="hierChild5" presStyleCnt="0"/>
      <dgm:spPr/>
    </dgm:pt>
    <dgm:pt modelId="{643704C4-1136-46DB-ACED-8980C54954DA}" type="pres">
      <dgm:prSet presAssocID="{D8F0E0F4-58EB-42C3-9F06-A5B60E79961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3F8F9CD-2E83-4BB1-A82D-7BE7FC8F8E7C}" type="pres">
      <dgm:prSet presAssocID="{504B1A1C-51D7-451F-9B2B-DDABF376A668}" presName="hierRoot2" presStyleCnt="0">
        <dgm:presLayoutVars>
          <dgm:hierBranch val="init"/>
        </dgm:presLayoutVars>
      </dgm:prSet>
      <dgm:spPr/>
    </dgm:pt>
    <dgm:pt modelId="{B192E296-6363-421A-B35E-C571072C76C6}" type="pres">
      <dgm:prSet presAssocID="{504B1A1C-51D7-451F-9B2B-DDABF376A668}" presName="rootComposite" presStyleCnt="0"/>
      <dgm:spPr/>
    </dgm:pt>
    <dgm:pt modelId="{1E9696C6-EFAF-4CB8-8B2B-3CF2230EA4AF}" type="pres">
      <dgm:prSet presAssocID="{504B1A1C-51D7-451F-9B2B-DDABF376A668}" presName="rootText" presStyleLbl="node2" presStyleIdx="1" presStyleCnt="3" custScaleY="142240" custLinFactY="-59200" custLinFactNeighborX="335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8193CF-0CDE-43E5-87CF-D3135E3FE8AD}" type="pres">
      <dgm:prSet presAssocID="{504B1A1C-51D7-451F-9B2B-DDABF376A668}" presName="rootConnector" presStyleLbl="node2" presStyleIdx="1" presStyleCnt="3"/>
      <dgm:spPr/>
      <dgm:t>
        <a:bodyPr/>
        <a:lstStyle/>
        <a:p>
          <a:endParaRPr lang="en-US"/>
        </a:p>
      </dgm:t>
    </dgm:pt>
    <dgm:pt modelId="{EEF0B1ED-362A-4C39-BBAC-BAA1D12D9EBC}" type="pres">
      <dgm:prSet presAssocID="{504B1A1C-51D7-451F-9B2B-DDABF376A668}" presName="hierChild4" presStyleCnt="0"/>
      <dgm:spPr/>
    </dgm:pt>
    <dgm:pt modelId="{6BADC6F6-EB27-43F8-BED9-59E489E6F014}" type="pres">
      <dgm:prSet presAssocID="{504B1A1C-51D7-451F-9B2B-DDABF376A668}" presName="hierChild5" presStyleCnt="0"/>
      <dgm:spPr/>
    </dgm:pt>
    <dgm:pt modelId="{8AB5A72D-3210-45E2-BE87-17DCACE1AAF0}" type="pres">
      <dgm:prSet presAssocID="{1BC7EFEB-5DF9-4F81-A79B-79866CD48933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61E3039-EEA5-4FB9-A5FE-38AF04FDBF4C}" type="pres">
      <dgm:prSet presAssocID="{DD2AF4BE-6262-465E-A66B-22213DCC34F3}" presName="hierRoot2" presStyleCnt="0">
        <dgm:presLayoutVars>
          <dgm:hierBranch val="init"/>
        </dgm:presLayoutVars>
      </dgm:prSet>
      <dgm:spPr/>
    </dgm:pt>
    <dgm:pt modelId="{ECDC74C3-6BA4-4D41-95CA-7851228D9387}" type="pres">
      <dgm:prSet presAssocID="{DD2AF4BE-6262-465E-A66B-22213DCC34F3}" presName="rootComposite" presStyleCnt="0"/>
      <dgm:spPr/>
    </dgm:pt>
    <dgm:pt modelId="{5FB1F1CF-BC7B-4D4E-AD8E-7B7EBF6D30E4}" type="pres">
      <dgm:prSet presAssocID="{DD2AF4BE-6262-465E-A66B-22213DCC34F3}" presName="rootText" presStyleLbl="node2" presStyleIdx="2" presStyleCnt="3" custScaleY="128420" custLinFactY="-59200" custLinFactNeighborX="-17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016178-A855-4DA8-A45E-5C21FBA172BF}" type="pres">
      <dgm:prSet presAssocID="{DD2AF4BE-6262-465E-A66B-22213DCC34F3}" presName="rootConnector" presStyleLbl="node2" presStyleIdx="2" presStyleCnt="3"/>
      <dgm:spPr/>
      <dgm:t>
        <a:bodyPr/>
        <a:lstStyle/>
        <a:p>
          <a:endParaRPr lang="en-US"/>
        </a:p>
      </dgm:t>
    </dgm:pt>
    <dgm:pt modelId="{7B71ED0E-1704-4C68-A389-13F773269F9D}" type="pres">
      <dgm:prSet presAssocID="{DD2AF4BE-6262-465E-A66B-22213DCC34F3}" presName="hierChild4" presStyleCnt="0"/>
      <dgm:spPr/>
    </dgm:pt>
    <dgm:pt modelId="{0D248AD8-E2C8-4CB6-ACD7-E65341B4987E}" type="pres">
      <dgm:prSet presAssocID="{DD2AF4BE-6262-465E-A66B-22213DCC34F3}" presName="hierChild5" presStyleCnt="0"/>
      <dgm:spPr/>
    </dgm:pt>
    <dgm:pt modelId="{0ADE9904-F45C-43DC-8E4C-B91ADDF792A6}" type="pres">
      <dgm:prSet presAssocID="{E0992320-7B0E-4782-9B02-0B5BF1E5FCDB}" presName="hierChild3" presStyleCnt="0"/>
      <dgm:spPr/>
    </dgm:pt>
  </dgm:ptLst>
  <dgm:cxnLst>
    <dgm:cxn modelId="{18BC3C98-4761-4A52-86E8-1935D6047272}" type="presOf" srcId="{DD2AF4BE-6262-465E-A66B-22213DCC34F3}" destId="{F3016178-A855-4DA8-A45E-5C21FBA172BF}" srcOrd="1" destOrd="0" presId="urn:microsoft.com/office/officeart/2005/8/layout/orgChart1"/>
    <dgm:cxn modelId="{2E1CAB7B-CA94-4596-8B82-A49C477F654C}" srcId="{E0992320-7B0E-4782-9B02-0B5BF1E5FCDB}" destId="{DD2AF4BE-6262-465E-A66B-22213DCC34F3}" srcOrd="2" destOrd="0" parTransId="{1BC7EFEB-5DF9-4F81-A79B-79866CD48933}" sibTransId="{C47B9EAD-5CB8-48E4-A109-374C1966CF7B}"/>
    <dgm:cxn modelId="{8C4F402F-176C-41D9-A11B-EF60CF43D898}" type="presOf" srcId="{E0992320-7B0E-4782-9B02-0B5BF1E5FCDB}" destId="{717C7CAD-4C01-47F2-8C3C-6F5438DED4D8}" srcOrd="0" destOrd="0" presId="urn:microsoft.com/office/officeart/2005/8/layout/orgChart1"/>
    <dgm:cxn modelId="{0A93BA9C-F1CB-4329-9327-B01B9A0EE60E}" type="presOf" srcId="{504B1A1C-51D7-451F-9B2B-DDABF376A668}" destId="{1E9696C6-EFAF-4CB8-8B2B-3CF2230EA4AF}" srcOrd="0" destOrd="0" presId="urn:microsoft.com/office/officeart/2005/8/layout/orgChart1"/>
    <dgm:cxn modelId="{89505CE6-D7D5-4E02-9C12-545B8E9F9F0C}" type="presOf" srcId="{D8F0E0F4-58EB-42C3-9F06-A5B60E79961E}" destId="{643704C4-1136-46DB-ACED-8980C54954DA}" srcOrd="0" destOrd="0" presId="urn:microsoft.com/office/officeart/2005/8/layout/orgChart1"/>
    <dgm:cxn modelId="{6C18E799-10EA-4639-8761-2118EFED23C2}" type="presOf" srcId="{E0992320-7B0E-4782-9B02-0B5BF1E5FCDB}" destId="{430A170F-A39A-4584-BF47-FF381CF3414F}" srcOrd="1" destOrd="0" presId="urn:microsoft.com/office/officeart/2005/8/layout/orgChart1"/>
    <dgm:cxn modelId="{6B57AD68-3A1E-4DBC-B3D2-1232A493E2DD}" type="presOf" srcId="{AE59E394-82DB-4069-8976-3255AA615978}" destId="{BCFC8DA5-BA40-4E39-B546-A93B326556FD}" srcOrd="0" destOrd="0" presId="urn:microsoft.com/office/officeart/2005/8/layout/orgChart1"/>
    <dgm:cxn modelId="{735B36CF-0884-4904-890B-3084E0191440}" type="presOf" srcId="{504B1A1C-51D7-451F-9B2B-DDABF376A668}" destId="{AC8193CF-0CDE-43E5-87CF-D3135E3FE8AD}" srcOrd="1" destOrd="0" presId="urn:microsoft.com/office/officeart/2005/8/layout/orgChart1"/>
    <dgm:cxn modelId="{57B66569-35FD-4744-AB88-2BD76612B83F}" type="presOf" srcId="{793F3968-484D-4F53-B554-19BDF8176D13}" destId="{0E069E9B-B29A-4B76-81FF-8630FC5C72CE}" srcOrd="0" destOrd="0" presId="urn:microsoft.com/office/officeart/2005/8/layout/orgChart1"/>
    <dgm:cxn modelId="{7A4C6140-5FBD-4653-8E39-7E51FB601C17}" type="presOf" srcId="{2919856C-37C3-42A4-A316-94D338309CAD}" destId="{598385FB-E64E-4BB6-8DB8-E806B4B932B6}" srcOrd="0" destOrd="0" presId="urn:microsoft.com/office/officeart/2005/8/layout/orgChart1"/>
    <dgm:cxn modelId="{19EEE8BD-794C-4581-9A0E-7D620B36493A}" type="presOf" srcId="{DD2AF4BE-6262-465E-A66B-22213DCC34F3}" destId="{5FB1F1CF-BC7B-4D4E-AD8E-7B7EBF6D30E4}" srcOrd="0" destOrd="0" presId="urn:microsoft.com/office/officeart/2005/8/layout/orgChart1"/>
    <dgm:cxn modelId="{D92E075B-24F8-4835-BCF7-B1FEA1E9C838}" type="presOf" srcId="{793F3968-484D-4F53-B554-19BDF8176D13}" destId="{A7C60CE8-6950-4D44-9555-AB438E50E493}" srcOrd="1" destOrd="0" presId="urn:microsoft.com/office/officeart/2005/8/layout/orgChart1"/>
    <dgm:cxn modelId="{4F95D08A-BB35-4AD8-A163-44750D15A619}" srcId="{AE59E394-82DB-4069-8976-3255AA615978}" destId="{E0992320-7B0E-4782-9B02-0B5BF1E5FCDB}" srcOrd="0" destOrd="0" parTransId="{B1B005F1-4923-4E61-B9B4-0A7EAF38D084}" sibTransId="{D5754AB6-9D9B-4718-AC3C-3B8A8B89DEE5}"/>
    <dgm:cxn modelId="{2905CB99-7986-4057-9220-C4BD0C0C8F41}" srcId="{E0992320-7B0E-4782-9B02-0B5BF1E5FCDB}" destId="{793F3968-484D-4F53-B554-19BDF8176D13}" srcOrd="0" destOrd="0" parTransId="{2919856C-37C3-42A4-A316-94D338309CAD}" sibTransId="{47AF1678-9E62-47C8-889C-CD0C4B62AD32}"/>
    <dgm:cxn modelId="{A53B9679-C3D7-4EB1-A5EB-A20BD164A503}" type="presOf" srcId="{1BC7EFEB-5DF9-4F81-A79B-79866CD48933}" destId="{8AB5A72D-3210-45E2-BE87-17DCACE1AAF0}" srcOrd="0" destOrd="0" presId="urn:microsoft.com/office/officeart/2005/8/layout/orgChart1"/>
    <dgm:cxn modelId="{164D0A31-C451-4961-9100-53E63128BC83}" srcId="{E0992320-7B0E-4782-9B02-0B5BF1E5FCDB}" destId="{504B1A1C-51D7-451F-9B2B-DDABF376A668}" srcOrd="1" destOrd="0" parTransId="{D8F0E0F4-58EB-42C3-9F06-A5B60E79961E}" sibTransId="{CEF56FC6-0B3C-45C5-B2E9-508E73A4AEB8}"/>
    <dgm:cxn modelId="{A06CB663-46A3-4A4F-82E2-031E3AEB7BB6}" type="presParOf" srcId="{BCFC8DA5-BA40-4E39-B546-A93B326556FD}" destId="{9C495B42-F3E2-488A-A541-C291368C3A7C}" srcOrd="0" destOrd="0" presId="urn:microsoft.com/office/officeart/2005/8/layout/orgChart1"/>
    <dgm:cxn modelId="{1E67C4C7-EBB9-4253-8CC7-BDA463A0489D}" type="presParOf" srcId="{9C495B42-F3E2-488A-A541-C291368C3A7C}" destId="{47FE9BF1-1D15-47F3-81AB-491AA8A4A480}" srcOrd="0" destOrd="0" presId="urn:microsoft.com/office/officeart/2005/8/layout/orgChart1"/>
    <dgm:cxn modelId="{DD96B0B6-C55B-4C71-A04B-F864A3C2CD7B}" type="presParOf" srcId="{47FE9BF1-1D15-47F3-81AB-491AA8A4A480}" destId="{717C7CAD-4C01-47F2-8C3C-6F5438DED4D8}" srcOrd="0" destOrd="0" presId="urn:microsoft.com/office/officeart/2005/8/layout/orgChart1"/>
    <dgm:cxn modelId="{31562705-7097-44B3-859B-58872F61E01D}" type="presParOf" srcId="{47FE9BF1-1D15-47F3-81AB-491AA8A4A480}" destId="{430A170F-A39A-4584-BF47-FF381CF3414F}" srcOrd="1" destOrd="0" presId="urn:microsoft.com/office/officeart/2005/8/layout/orgChart1"/>
    <dgm:cxn modelId="{FA90184D-669C-43C4-B994-C16AA01F2E76}" type="presParOf" srcId="{9C495B42-F3E2-488A-A541-C291368C3A7C}" destId="{034CF3A4-2CE4-479D-BA13-80A3586620C6}" srcOrd="1" destOrd="0" presId="urn:microsoft.com/office/officeart/2005/8/layout/orgChart1"/>
    <dgm:cxn modelId="{6AA9455E-4918-4110-8D0A-0CC9E9A5D754}" type="presParOf" srcId="{034CF3A4-2CE4-479D-BA13-80A3586620C6}" destId="{598385FB-E64E-4BB6-8DB8-E806B4B932B6}" srcOrd="0" destOrd="0" presId="urn:microsoft.com/office/officeart/2005/8/layout/orgChart1"/>
    <dgm:cxn modelId="{83C8F402-31E9-4376-A029-D1E517D0232A}" type="presParOf" srcId="{034CF3A4-2CE4-479D-BA13-80A3586620C6}" destId="{0B860691-1AD6-4AAC-BE5B-A35D21D4E6C8}" srcOrd="1" destOrd="0" presId="urn:microsoft.com/office/officeart/2005/8/layout/orgChart1"/>
    <dgm:cxn modelId="{6142EE94-677E-48A5-9784-238E14C735AB}" type="presParOf" srcId="{0B860691-1AD6-4AAC-BE5B-A35D21D4E6C8}" destId="{D0FFF2AF-E043-4083-8110-D8657A152B31}" srcOrd="0" destOrd="0" presId="urn:microsoft.com/office/officeart/2005/8/layout/orgChart1"/>
    <dgm:cxn modelId="{F85870F2-BB4D-4F0B-B7C7-5E6BC0CCF18B}" type="presParOf" srcId="{D0FFF2AF-E043-4083-8110-D8657A152B31}" destId="{0E069E9B-B29A-4B76-81FF-8630FC5C72CE}" srcOrd="0" destOrd="0" presId="urn:microsoft.com/office/officeart/2005/8/layout/orgChart1"/>
    <dgm:cxn modelId="{1EBD1B88-3EEA-4086-8AD0-8F30DFD060E6}" type="presParOf" srcId="{D0FFF2AF-E043-4083-8110-D8657A152B31}" destId="{A7C60CE8-6950-4D44-9555-AB438E50E493}" srcOrd="1" destOrd="0" presId="urn:microsoft.com/office/officeart/2005/8/layout/orgChart1"/>
    <dgm:cxn modelId="{3608B68F-EF91-4845-87CA-9C80E26CF01A}" type="presParOf" srcId="{0B860691-1AD6-4AAC-BE5B-A35D21D4E6C8}" destId="{9A778020-850D-4A42-80D0-C0776BEF0E67}" srcOrd="1" destOrd="0" presId="urn:microsoft.com/office/officeart/2005/8/layout/orgChart1"/>
    <dgm:cxn modelId="{2A645E4C-60A1-4631-8B38-40EC81F20E24}" type="presParOf" srcId="{0B860691-1AD6-4AAC-BE5B-A35D21D4E6C8}" destId="{CE6A2B06-8867-4202-BA74-593098073AC3}" srcOrd="2" destOrd="0" presId="urn:microsoft.com/office/officeart/2005/8/layout/orgChart1"/>
    <dgm:cxn modelId="{7C10F30D-A6D9-42A6-BC42-A4E82E18D5F4}" type="presParOf" srcId="{034CF3A4-2CE4-479D-BA13-80A3586620C6}" destId="{643704C4-1136-46DB-ACED-8980C54954DA}" srcOrd="2" destOrd="0" presId="urn:microsoft.com/office/officeart/2005/8/layout/orgChart1"/>
    <dgm:cxn modelId="{96537F79-C7C0-4285-B72C-B935C0780630}" type="presParOf" srcId="{034CF3A4-2CE4-479D-BA13-80A3586620C6}" destId="{83F8F9CD-2E83-4BB1-A82D-7BE7FC8F8E7C}" srcOrd="3" destOrd="0" presId="urn:microsoft.com/office/officeart/2005/8/layout/orgChart1"/>
    <dgm:cxn modelId="{C721A00B-04B3-41FF-BF0B-58C51566B524}" type="presParOf" srcId="{83F8F9CD-2E83-4BB1-A82D-7BE7FC8F8E7C}" destId="{B192E296-6363-421A-B35E-C571072C76C6}" srcOrd="0" destOrd="0" presId="urn:microsoft.com/office/officeart/2005/8/layout/orgChart1"/>
    <dgm:cxn modelId="{DD57609B-9B59-47F3-B566-24B62DDC51A7}" type="presParOf" srcId="{B192E296-6363-421A-B35E-C571072C76C6}" destId="{1E9696C6-EFAF-4CB8-8B2B-3CF2230EA4AF}" srcOrd="0" destOrd="0" presId="urn:microsoft.com/office/officeart/2005/8/layout/orgChart1"/>
    <dgm:cxn modelId="{34551492-93B9-45D7-B60B-039251371A3C}" type="presParOf" srcId="{B192E296-6363-421A-B35E-C571072C76C6}" destId="{AC8193CF-0CDE-43E5-87CF-D3135E3FE8AD}" srcOrd="1" destOrd="0" presId="urn:microsoft.com/office/officeart/2005/8/layout/orgChart1"/>
    <dgm:cxn modelId="{0BE98B0D-6886-4A05-89E3-8B496C9E5FD6}" type="presParOf" srcId="{83F8F9CD-2E83-4BB1-A82D-7BE7FC8F8E7C}" destId="{EEF0B1ED-362A-4C39-BBAC-BAA1D12D9EBC}" srcOrd="1" destOrd="0" presId="urn:microsoft.com/office/officeart/2005/8/layout/orgChart1"/>
    <dgm:cxn modelId="{01ACDC33-BE74-456C-A770-3207B3C77628}" type="presParOf" srcId="{83F8F9CD-2E83-4BB1-A82D-7BE7FC8F8E7C}" destId="{6BADC6F6-EB27-43F8-BED9-59E489E6F014}" srcOrd="2" destOrd="0" presId="urn:microsoft.com/office/officeart/2005/8/layout/orgChart1"/>
    <dgm:cxn modelId="{3C2F1D57-C82E-4104-BDC9-8181BD332FA7}" type="presParOf" srcId="{034CF3A4-2CE4-479D-BA13-80A3586620C6}" destId="{8AB5A72D-3210-45E2-BE87-17DCACE1AAF0}" srcOrd="4" destOrd="0" presId="urn:microsoft.com/office/officeart/2005/8/layout/orgChart1"/>
    <dgm:cxn modelId="{AB809763-6A0E-487C-AD63-2DCDB3FDB3D0}" type="presParOf" srcId="{034CF3A4-2CE4-479D-BA13-80A3586620C6}" destId="{861E3039-EEA5-4FB9-A5FE-38AF04FDBF4C}" srcOrd="5" destOrd="0" presId="urn:microsoft.com/office/officeart/2005/8/layout/orgChart1"/>
    <dgm:cxn modelId="{D76689AE-72AB-45AE-9988-C7FC684B0FF2}" type="presParOf" srcId="{861E3039-EEA5-4FB9-A5FE-38AF04FDBF4C}" destId="{ECDC74C3-6BA4-4D41-95CA-7851228D9387}" srcOrd="0" destOrd="0" presId="urn:microsoft.com/office/officeart/2005/8/layout/orgChart1"/>
    <dgm:cxn modelId="{1995106A-70A9-4080-BCBB-20DE074ADB84}" type="presParOf" srcId="{ECDC74C3-6BA4-4D41-95CA-7851228D9387}" destId="{5FB1F1CF-BC7B-4D4E-AD8E-7B7EBF6D30E4}" srcOrd="0" destOrd="0" presId="urn:microsoft.com/office/officeart/2005/8/layout/orgChart1"/>
    <dgm:cxn modelId="{DEB42916-7A08-4625-8833-7C6993678F45}" type="presParOf" srcId="{ECDC74C3-6BA4-4D41-95CA-7851228D9387}" destId="{F3016178-A855-4DA8-A45E-5C21FBA172BF}" srcOrd="1" destOrd="0" presId="urn:microsoft.com/office/officeart/2005/8/layout/orgChart1"/>
    <dgm:cxn modelId="{BCDFA67B-FE18-4BE4-98B4-DA3E05644A09}" type="presParOf" srcId="{861E3039-EEA5-4FB9-A5FE-38AF04FDBF4C}" destId="{7B71ED0E-1704-4C68-A389-13F773269F9D}" srcOrd="1" destOrd="0" presId="urn:microsoft.com/office/officeart/2005/8/layout/orgChart1"/>
    <dgm:cxn modelId="{DA1A7A87-55F1-48B6-8361-162FF216A107}" type="presParOf" srcId="{861E3039-EEA5-4FB9-A5FE-38AF04FDBF4C}" destId="{0D248AD8-E2C8-4CB6-ACD7-E65341B4987E}" srcOrd="2" destOrd="0" presId="urn:microsoft.com/office/officeart/2005/8/layout/orgChart1"/>
    <dgm:cxn modelId="{42513E3D-8FE1-4C2B-B4B7-DB96EDA32577}" type="presParOf" srcId="{9C495B42-F3E2-488A-A541-C291368C3A7C}" destId="{0ADE9904-F45C-43DC-8E4C-B91ADDF792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5A72D-3210-45E2-BE87-17DCACE1AAF0}">
      <dsp:nvSpPr>
        <dsp:cNvPr id="0" name=""/>
        <dsp:cNvSpPr/>
      </dsp:nvSpPr>
      <dsp:spPr>
        <a:xfrm>
          <a:off x="3961755" y="766573"/>
          <a:ext cx="2540015" cy="3463626"/>
        </a:xfrm>
        <a:custGeom>
          <a:avLst/>
          <a:gdLst/>
          <a:ahLst/>
          <a:cxnLst/>
          <a:rect l="0" t="0" r="0" b="0"/>
          <a:pathLst>
            <a:path>
              <a:moveTo>
                <a:pt x="0" y="3463626"/>
              </a:moveTo>
              <a:lnTo>
                <a:pt x="25400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704C4-1136-46DB-ACED-8980C54954DA}">
      <dsp:nvSpPr>
        <dsp:cNvPr id="0" name=""/>
        <dsp:cNvSpPr/>
      </dsp:nvSpPr>
      <dsp:spPr>
        <a:xfrm>
          <a:off x="3839066" y="766573"/>
          <a:ext cx="91440" cy="3463626"/>
        </a:xfrm>
        <a:custGeom>
          <a:avLst/>
          <a:gdLst/>
          <a:ahLst/>
          <a:cxnLst/>
          <a:rect l="0" t="0" r="0" b="0"/>
          <a:pathLst>
            <a:path>
              <a:moveTo>
                <a:pt x="122689" y="3463626"/>
              </a:moveTo>
              <a:lnTo>
                <a:pt x="457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385FB-E64E-4BB6-8DB8-E806B4B932B6}">
      <dsp:nvSpPr>
        <dsp:cNvPr id="0" name=""/>
        <dsp:cNvSpPr/>
      </dsp:nvSpPr>
      <dsp:spPr>
        <a:xfrm>
          <a:off x="1113885" y="701110"/>
          <a:ext cx="2847870" cy="3529090"/>
        </a:xfrm>
        <a:custGeom>
          <a:avLst/>
          <a:gdLst/>
          <a:ahLst/>
          <a:cxnLst/>
          <a:rect l="0" t="0" r="0" b="0"/>
          <a:pathLst>
            <a:path>
              <a:moveTo>
                <a:pt x="2847870" y="3529090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C7CAD-4C01-47F2-8C3C-6F5438DED4D8}">
      <dsp:nvSpPr>
        <dsp:cNvPr id="0" name=""/>
        <dsp:cNvSpPr/>
      </dsp:nvSpPr>
      <dsp:spPr>
        <a:xfrm>
          <a:off x="1847278" y="3116314"/>
          <a:ext cx="4228955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Total Operating Budget</a:t>
          </a:r>
        </a:p>
      </dsp:txBody>
      <dsp:txXfrm>
        <a:off x="1847278" y="3116314"/>
        <a:ext cx="4228955" cy="1113885"/>
      </dsp:txXfrm>
    </dsp:sp>
    <dsp:sp modelId="{0E069E9B-B29A-4B76-81FF-8630FC5C72CE}">
      <dsp:nvSpPr>
        <dsp:cNvPr id="0" name=""/>
        <dsp:cNvSpPr/>
      </dsp:nvSpPr>
      <dsp:spPr>
        <a:xfrm>
          <a:off x="0" y="701110"/>
          <a:ext cx="2227770" cy="1607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State Allocation</a:t>
          </a:r>
        </a:p>
      </dsp:txBody>
      <dsp:txXfrm>
        <a:off x="0" y="701110"/>
        <a:ext cx="2227770" cy="1607359"/>
      </dsp:txXfrm>
    </dsp:sp>
    <dsp:sp modelId="{1E9696C6-EFAF-4CB8-8B2B-3CF2230EA4AF}">
      <dsp:nvSpPr>
        <dsp:cNvPr id="0" name=""/>
        <dsp:cNvSpPr/>
      </dsp:nvSpPr>
      <dsp:spPr>
        <a:xfrm>
          <a:off x="2770900" y="766573"/>
          <a:ext cx="2227770" cy="1584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Tuition</a:t>
          </a:r>
          <a:r>
            <a:rPr lang="en-US" sz="2800" kern="1200" dirty="0" smtClean="0"/>
            <a:t>	</a:t>
          </a:r>
        </a:p>
      </dsp:txBody>
      <dsp:txXfrm>
        <a:off x="2770900" y="766573"/>
        <a:ext cx="2227770" cy="1584390"/>
      </dsp:txXfrm>
    </dsp:sp>
    <dsp:sp modelId="{5FB1F1CF-BC7B-4D4E-AD8E-7B7EBF6D30E4}">
      <dsp:nvSpPr>
        <dsp:cNvPr id="0" name=""/>
        <dsp:cNvSpPr/>
      </dsp:nvSpPr>
      <dsp:spPr>
        <a:xfrm>
          <a:off x="5387885" y="766573"/>
          <a:ext cx="2227770" cy="1430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Cost Recoveries</a:t>
          </a:r>
        </a:p>
      </dsp:txBody>
      <dsp:txXfrm>
        <a:off x="5387885" y="766573"/>
        <a:ext cx="2227770" cy="1430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4" tIns="45973" rIns="91944" bIns="4597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0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4" tIns="45973" rIns="91944" bIns="4597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4" tIns="45973" rIns="91944" bIns="4597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8772668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4" tIns="45973" rIns="91944" bIns="4597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75B69639-EAB0-4A55-AA50-1D689A190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05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481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1395-4FCD-4199-90B8-E36A537EF3A4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5FCB4-B5D0-4F23-9022-AB82909DD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AB70-68CA-4DF2-BC2C-183385019725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60D02-B31D-4ED0-ABFB-DC056A6D24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86EDE-DE42-478D-A5F3-6CB3B4E86A24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34D15-390F-4375-943E-C09ED4A3A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BCBD-B58B-4F75-A8B5-60BA2579CF65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309FE-4E71-4199-9DFF-0FA90FAAA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321C-1AA2-49E1-A37D-48E70DF0B225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9348-89EE-4715-B145-471D4EA29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6696-4DDE-4206-8CC4-3126023E6E91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93D82-D12B-4B33-895C-F531630A2C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8DBD-6510-4FBB-8761-519737A39A5B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BDB40-8715-49EE-9170-3FB2307A5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F0D1-B279-40AB-A94F-D9DD834878C6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D51B6-E401-4F22-B4A3-05651FEC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DEFDC-582A-49BD-9C6F-16559346CC0B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831B-00EC-4384-B9E2-877DCCFA2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0D7CE-0F97-44BB-8335-29221DDB47C1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996A-1A2D-4DE9-A729-88AA266CB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63C65-BE1F-404D-8F7D-EE4AE548EDEB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6CEB8-CF0A-4655-87A6-46738BD5F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71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471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D36F56D-EA36-49FA-BEA8-8591DA3C7E4F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471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CC85796-8867-4DE0-ACEF-1840A58DF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457200"/>
            <a:ext cx="7391400" cy="1755775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hlink"/>
                </a:solidFill>
              </a:rPr>
              <a:t>South Seattle </a:t>
            </a:r>
            <a:br>
              <a:rPr lang="en-US" sz="5400" dirty="0" smtClean="0">
                <a:solidFill>
                  <a:schemeClr val="hlink"/>
                </a:solidFill>
              </a:rPr>
            </a:br>
            <a:r>
              <a:rPr lang="en-US" sz="5400" dirty="0" smtClean="0">
                <a:solidFill>
                  <a:schemeClr val="hlink"/>
                </a:solidFill>
              </a:rPr>
              <a:t>Community College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66800" y="3124200"/>
            <a:ext cx="6426200" cy="152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7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BUDGET HEARING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2013-14FY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June 5, 2013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401" y="4737279"/>
            <a:ext cx="3822377" cy="212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7772400" cy="10668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4000" dirty="0" smtClean="0"/>
              <a:t>College Council Identified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81200"/>
            <a:ext cx="7315200" cy="44196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800" i="1" dirty="0" smtClean="0">
                <a:solidFill>
                  <a:srgbClr val="000000"/>
                </a:solidFill>
              </a:rPr>
              <a:t>“Despite the fact that we are in a flat budget year, it is clear that no college can remain </a:t>
            </a:r>
            <a:r>
              <a:rPr lang="en-US" sz="2800" i="1" dirty="0">
                <a:solidFill>
                  <a:srgbClr val="000000"/>
                </a:solidFill>
              </a:rPr>
              <a:t>s</a:t>
            </a:r>
            <a:r>
              <a:rPr lang="en-US" sz="2800" i="1" dirty="0" smtClean="0">
                <a:solidFill>
                  <a:srgbClr val="000000"/>
                </a:solidFill>
              </a:rPr>
              <a:t>ustainable without its people.”</a:t>
            </a:r>
            <a:br>
              <a:rPr lang="en-US" sz="2800" i="1" dirty="0" smtClean="0">
                <a:solidFill>
                  <a:srgbClr val="000000"/>
                </a:solidFill>
              </a:rPr>
            </a:br>
            <a:r>
              <a:rPr lang="en-US" sz="2800" i="1" dirty="0" smtClean="0">
                <a:solidFill>
                  <a:srgbClr val="000000"/>
                </a:solidFill>
              </a:rPr>
              <a:t>-</a:t>
            </a:r>
            <a:r>
              <a:rPr lang="en-US" sz="2800" dirty="0" smtClean="0">
                <a:solidFill>
                  <a:srgbClr val="000000"/>
                </a:solidFill>
              </a:rPr>
              <a:t>College Council </a:t>
            </a:r>
            <a:endParaRPr lang="en-US" sz="2800" i="1" dirty="0" smtClean="0">
              <a:solidFill>
                <a:srgbClr val="0000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endParaRPr lang="en-US" sz="2800" b="1" dirty="0" smtClean="0">
              <a:solidFill>
                <a:srgbClr val="000000"/>
              </a:solidFill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19599"/>
            <a:ext cx="2362200" cy="231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20000" cy="1431925"/>
          </a:xfrm>
        </p:spPr>
        <p:txBody>
          <a:bodyPr/>
          <a:lstStyle/>
          <a:p>
            <a:r>
              <a:rPr lang="en-US" sz="4000" dirty="0" smtClean="0"/>
              <a:t>College</a:t>
            </a:r>
            <a:r>
              <a:rPr lang="en-US" dirty="0" smtClean="0"/>
              <a:t> </a:t>
            </a:r>
            <a:r>
              <a:rPr lang="en-US" sz="4000" dirty="0" smtClean="0"/>
              <a:t>Council</a:t>
            </a:r>
            <a:r>
              <a:rPr lang="en-US" dirty="0" smtClean="0"/>
              <a:t> </a:t>
            </a:r>
            <a:r>
              <a:rPr lang="en-US" sz="4000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b="1" dirty="0" smtClean="0"/>
              <a:t>Student Achievement/Teaching &amp; Learning:</a:t>
            </a:r>
            <a:endParaRPr lang="en-US" b="1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 Financial </a:t>
            </a:r>
            <a:r>
              <a:rPr lang="en-US" sz="2800" dirty="0">
                <a:solidFill>
                  <a:srgbClr val="000000"/>
                </a:solidFill>
              </a:rPr>
              <a:t>Aid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 Professional Technical </a:t>
            </a:r>
            <a:r>
              <a:rPr lang="en-US" sz="2800" dirty="0">
                <a:solidFill>
                  <a:srgbClr val="000000"/>
                </a:solidFill>
              </a:rPr>
              <a:t>Advising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 Educational </a:t>
            </a:r>
            <a:r>
              <a:rPr lang="en-US" sz="2800" dirty="0">
                <a:solidFill>
                  <a:srgbClr val="000000"/>
                </a:solidFill>
              </a:rPr>
              <a:t>Support services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 Advising </a:t>
            </a:r>
            <a:r>
              <a:rPr lang="en-US" sz="2800" dirty="0">
                <a:solidFill>
                  <a:srgbClr val="000000"/>
                </a:solidFill>
              </a:rPr>
              <a:t>and Counseling</a:t>
            </a:r>
          </a:p>
          <a:p>
            <a:pPr marL="533400" indent="-533400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Support request for all instructional positions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1"/>
            <a:ext cx="7391400" cy="1219200"/>
          </a:xfrm>
        </p:spPr>
        <p:txBody>
          <a:bodyPr/>
          <a:lstStyle/>
          <a:p>
            <a:r>
              <a:rPr lang="en-US" dirty="0" smtClean="0"/>
              <a:t>College </a:t>
            </a:r>
            <a:r>
              <a:rPr lang="en-US" sz="4000" dirty="0" smtClean="0"/>
              <a:t>Council</a:t>
            </a:r>
            <a:r>
              <a:rPr lang="en-US" dirty="0" smtClean="0"/>
              <a:t> </a:t>
            </a:r>
            <a:r>
              <a:rPr lang="en-US" sz="4000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848600" cy="43434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Culture &amp; Climate/Community Engagement &amp; Partnerships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Mandatory classified increment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Faculty contractual obligation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IT Services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Campus security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Technology replacement plan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Equipment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Balancing Strategies 2013-14FY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Requests total $1.2 mil</a:t>
            </a:r>
          </a:p>
          <a:p>
            <a:r>
              <a:rPr lang="en-US" dirty="0" smtClean="0"/>
              <a:t>Cost Shifts</a:t>
            </a:r>
          </a:p>
          <a:p>
            <a:r>
              <a:rPr lang="en-US" dirty="0" smtClean="0"/>
              <a:t>Efficiencies</a:t>
            </a:r>
          </a:p>
          <a:p>
            <a:r>
              <a:rPr lang="en-US" dirty="0" smtClean="0"/>
              <a:t>New Revenue </a:t>
            </a:r>
          </a:p>
          <a:p>
            <a:r>
              <a:rPr lang="en-US" dirty="0" smtClean="0"/>
              <a:t>Reserves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309562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5306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66800" y="609600"/>
            <a:ext cx="7696200" cy="9906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Approved Requests</a:t>
            </a:r>
            <a:br>
              <a:rPr lang="en-US" sz="4000" dirty="0" smtClean="0"/>
            </a:br>
            <a:r>
              <a:rPr lang="en-US" sz="4000" dirty="0" smtClean="0"/>
              <a:t> 2013-14FY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66800" y="1905000"/>
            <a:ext cx="7391400" cy="4419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Faculty Positions:</a:t>
            </a:r>
          </a:p>
          <a:p>
            <a:pPr marL="1352550" lvl="1" indent="-609600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To fill 6 FT Tenure Track</a:t>
            </a:r>
          </a:p>
          <a:p>
            <a:pPr marL="1352550" lvl="1" indent="-609600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To fill 5 FT Temporary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Educational Support Services position from grant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Prof/Tech Advisor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Financial Aid coordinator 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Financial Aid Loan position start January 2014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PT Advising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66800" y="609600"/>
            <a:ext cx="7696200" cy="9906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>Approved Requests </a:t>
            </a:r>
            <a:br>
              <a:rPr lang="en-US" sz="4000" dirty="0" smtClean="0"/>
            </a:br>
            <a:r>
              <a:rPr lang="en-US" sz="4000" dirty="0" smtClean="0"/>
              <a:t> 2013-14FY (cont.)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90600" y="1905000"/>
            <a:ext cx="7315200" cy="4114800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ffectLst/>
              </a:rPr>
              <a:t>IT Specialist (40% on fee account)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ffectLst/>
              </a:rPr>
              <a:t>Communication Specialist PIO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ffectLst/>
              </a:rPr>
              <a:t>Electrician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ffectLst/>
              </a:rPr>
              <a:t> </a:t>
            </a:r>
            <a:r>
              <a:rPr lang="en-US" sz="2400" dirty="0" smtClean="0">
                <a:effectLst/>
              </a:rPr>
              <a:t>BAS Teach Tech program funded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ffectLst/>
              </a:rPr>
              <a:t>Contractual Obligations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ffectLst/>
              </a:rPr>
              <a:t>New faculty contract anticipated cost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ffectLst/>
              </a:rPr>
              <a:t>Tenure stipend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ffectLst/>
              </a:rPr>
              <a:t>Turnover savings allocation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ffectLst/>
              </a:rPr>
              <a:t>Classified increments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/>
            </a:endParaRPr>
          </a:p>
          <a:p>
            <a:pPr lvl="1">
              <a:buNone/>
              <a:defRPr/>
            </a:pPr>
            <a:endParaRPr lang="en-US" sz="2400" dirty="0" smtClean="0">
              <a:effectLst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2400" dirty="0" smtClean="0">
              <a:effectLst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2400" dirty="0" smtClean="0">
              <a:effectLst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143000" y="381000"/>
            <a:ext cx="7391400" cy="12192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Approved Requests</a:t>
            </a:r>
            <a:br>
              <a:rPr lang="en-US" sz="4000" dirty="0" smtClean="0"/>
            </a:br>
            <a:r>
              <a:rPr lang="en-US" sz="4000" dirty="0" smtClean="0"/>
              <a:t> 2013-14 FY (cont.)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90600" y="1905000"/>
            <a:ext cx="7467600" cy="43434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sz="2400" dirty="0" smtClean="0"/>
              <a:t>Goods &amp; Services reallocations &amp; adjustments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Instructional Media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Tutoring Center printing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Business Office printing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Student Services request for professional development is approved from local funds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543800" cy="1431925"/>
          </a:xfrm>
        </p:spPr>
        <p:txBody>
          <a:bodyPr/>
          <a:lstStyle/>
          <a:p>
            <a:r>
              <a:rPr lang="en-US" dirty="0" smtClean="0"/>
              <a:t>Approved Changes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r>
              <a:rPr lang="en-US" dirty="0" smtClean="0"/>
              <a:t>Increase International contribution  $50K</a:t>
            </a:r>
          </a:p>
          <a:p>
            <a:r>
              <a:rPr lang="en-US" dirty="0" smtClean="0"/>
              <a:t>Increase Running Start contribution  $25K</a:t>
            </a:r>
          </a:p>
          <a:p>
            <a:r>
              <a:rPr lang="en-US" dirty="0" smtClean="0"/>
              <a:t>Reduce Distance Learning G&amp;S $15K</a:t>
            </a:r>
          </a:p>
          <a:p>
            <a:r>
              <a:rPr lang="en-US" dirty="0" smtClean="0"/>
              <a:t>Transfer NH condo dues to rental budget $8K</a:t>
            </a:r>
          </a:p>
          <a:p>
            <a:r>
              <a:rPr lang="en-US" dirty="0" smtClean="0"/>
              <a:t>Transfer 20% Aviation lab aid position to fee account ~8K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219200"/>
          </a:xfrm>
        </p:spPr>
        <p:txBody>
          <a:bodyPr/>
          <a:lstStyle/>
          <a:p>
            <a:r>
              <a:rPr lang="en-US" sz="4000" dirty="0" smtClean="0"/>
              <a:t>Approved Changes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543800" cy="4495800"/>
          </a:xfrm>
        </p:spPr>
        <p:txBody>
          <a:bodyPr/>
          <a:lstStyle/>
          <a:p>
            <a:r>
              <a:rPr lang="en-US" sz="2800" dirty="0" smtClean="0"/>
              <a:t>College Advancement Office funded at 1213FY level</a:t>
            </a:r>
          </a:p>
          <a:p>
            <a:r>
              <a:rPr lang="en-US" sz="2800" dirty="0"/>
              <a:t>Apprenticeship contracts funded at 1213FY level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848600" cy="1431925"/>
          </a:xfrm>
        </p:spPr>
        <p:txBody>
          <a:bodyPr/>
          <a:lstStyle/>
          <a:p>
            <a:r>
              <a:rPr lang="en-US" dirty="0" smtClean="0"/>
              <a:t>Other Changes and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operating budget activity</a:t>
            </a:r>
          </a:p>
          <a:p>
            <a:pPr lvl="1"/>
            <a:r>
              <a:rPr lang="en-US" dirty="0"/>
              <a:t>S&amp;A Fee</a:t>
            </a:r>
          </a:p>
          <a:p>
            <a:pPr lvl="1"/>
            <a:r>
              <a:rPr lang="en-US" dirty="0"/>
              <a:t>Auxiliary </a:t>
            </a:r>
          </a:p>
          <a:p>
            <a:pPr lvl="1"/>
            <a:r>
              <a:rPr lang="en-US" dirty="0"/>
              <a:t>Grants and </a:t>
            </a:r>
            <a:r>
              <a:rPr lang="en-US" dirty="0" smtClean="0"/>
              <a:t>Contracts</a:t>
            </a:r>
          </a:p>
          <a:p>
            <a:r>
              <a:rPr lang="en-US" dirty="0" smtClean="0"/>
              <a:t>Testing and Assessment support staff on fee</a:t>
            </a:r>
          </a:p>
          <a:p>
            <a:r>
              <a:rPr lang="en-US" dirty="0" smtClean="0"/>
              <a:t>Chief Research Officer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53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Welcome to the 2013-14 Budget Hearing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Budget development challenge</a:t>
            </a:r>
          </a:p>
          <a:p>
            <a:pPr eaLnBrk="1" hangingPunct="1">
              <a:defRPr/>
            </a:pPr>
            <a:r>
              <a:rPr lang="en-US" dirty="0" smtClean="0"/>
              <a:t>Review South Budget</a:t>
            </a:r>
          </a:p>
          <a:p>
            <a:pPr eaLnBrk="1" hangingPunct="1">
              <a:defRPr/>
            </a:pPr>
            <a:r>
              <a:rPr lang="en-US" dirty="0" smtClean="0"/>
              <a:t>College Council recommendations</a:t>
            </a:r>
          </a:p>
          <a:p>
            <a:pPr eaLnBrk="1" hangingPunct="1">
              <a:defRPr/>
            </a:pPr>
            <a:r>
              <a:rPr lang="en-US" dirty="0" smtClean="0"/>
              <a:t>2013-14FY Approved requests and changes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8" y="205154"/>
            <a:ext cx="7772400" cy="1242646"/>
          </a:xfrm>
        </p:spPr>
        <p:txBody>
          <a:bodyPr/>
          <a:lstStyle/>
          <a:p>
            <a:r>
              <a:rPr lang="en-US" sz="3600" dirty="0" smtClean="0"/>
              <a:t>One Time Approved Projects</a:t>
            </a:r>
            <a:br>
              <a:rPr lang="en-US" sz="3600" dirty="0" smtClean="0"/>
            </a:br>
            <a:r>
              <a:rPr lang="en-US" sz="3600" dirty="0" smtClean="0"/>
              <a:t> 2013-14 FY 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553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1"/>
            <a:ext cx="7620000" cy="1066800"/>
          </a:xfrm>
        </p:spPr>
        <p:txBody>
          <a:bodyPr/>
          <a:lstStyle/>
          <a:p>
            <a:r>
              <a:rPr lang="en-US" sz="4000" dirty="0" smtClean="0"/>
              <a:t>Budget Development Outcome 2013-14FY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Perm. Funded Changes		$505,000</a:t>
            </a:r>
          </a:p>
          <a:p>
            <a:pPr marL="0" indent="0">
              <a:buNone/>
            </a:pPr>
            <a:r>
              <a:rPr lang="en-US" dirty="0" smtClean="0"/>
              <a:t>One Time Approved 	         676,000</a:t>
            </a:r>
          </a:p>
          <a:p>
            <a:pPr marL="0" indent="0">
              <a:buNone/>
            </a:pPr>
            <a:r>
              <a:rPr lang="en-US" dirty="0" smtClean="0"/>
              <a:t>Tuition Shortfall			  300,000</a:t>
            </a:r>
          </a:p>
          <a:p>
            <a:pPr marL="0" indent="0">
              <a:buNone/>
            </a:pPr>
            <a:r>
              <a:rPr lang="en-US" dirty="0" smtClean="0"/>
              <a:t>Pending Commitments		</a:t>
            </a:r>
            <a:r>
              <a:rPr lang="en-US" u="sng" dirty="0" smtClean="0"/>
              <a:t>   500,000</a:t>
            </a:r>
            <a:r>
              <a:rPr lang="en-US" dirty="0" smtClean="0"/>
              <a:t>               </a:t>
            </a:r>
          </a:p>
          <a:p>
            <a:pPr marL="0" indent="0">
              <a:buNone/>
            </a:pPr>
            <a:r>
              <a:rPr lang="en-US" dirty="0" smtClean="0"/>
              <a:t>TOTAL Commitments:	</a:t>
            </a:r>
            <a:r>
              <a:rPr lang="en-US" u="dbl" dirty="0" smtClean="0"/>
              <a:t>      $1,981,000</a:t>
            </a:r>
            <a:endParaRPr lang="en-US" u="dbl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Development</a:t>
            </a:r>
            <a:br>
              <a:rPr lang="en-US" dirty="0" smtClean="0"/>
            </a:br>
            <a:r>
              <a:rPr lang="en-US" dirty="0" smtClean="0"/>
              <a:t>Key Points 2013-14FY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2013-14FY Budget is </a:t>
            </a:r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Balanced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prepared for changes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82" y="4038600"/>
            <a:ext cx="3097213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9033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6019800" cy="143192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4000" dirty="0" smtClean="0"/>
              <a:t>Summary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133600"/>
            <a:ext cx="75438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Meet enrollment target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Serve students and community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Invest in growth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Support infrastructure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Be prepared for changes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3600" i="1" dirty="0" smtClean="0"/>
              <a:t>Thank You!</a:t>
            </a:r>
            <a:endParaRPr lang="en-US" sz="3600" i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Unusual Budget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Legislative session is not over</a:t>
            </a:r>
          </a:p>
          <a:p>
            <a:r>
              <a:rPr lang="en-US" dirty="0" smtClean="0"/>
              <a:t>State appropriations are not released</a:t>
            </a:r>
          </a:p>
          <a:p>
            <a:r>
              <a:rPr lang="en-US" dirty="0" smtClean="0"/>
              <a:t>Tuition rates are not finalized </a:t>
            </a:r>
          </a:p>
          <a:p>
            <a:r>
              <a:rPr lang="en-US" dirty="0" smtClean="0"/>
              <a:t>Earmarks and Provisos</a:t>
            </a:r>
          </a:p>
          <a:p>
            <a:r>
              <a:rPr lang="en-US" dirty="0" smtClean="0"/>
              <a:t>Sequestration double impact</a:t>
            </a:r>
          </a:p>
        </p:txBody>
      </p:sp>
    </p:spTree>
    <p:extLst>
      <p:ext uri="{BB962C8B-B14F-4D97-AF65-F5344CB8AC3E}">
        <p14:creationId xmlns:p14="http://schemas.microsoft.com/office/powerpoint/2010/main" val="42536373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SSCC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relief in FTE target</a:t>
            </a:r>
          </a:p>
          <a:p>
            <a:r>
              <a:rPr lang="en-US" dirty="0" smtClean="0"/>
              <a:t>Low enrollment</a:t>
            </a:r>
          </a:p>
          <a:p>
            <a:r>
              <a:rPr lang="en-US" dirty="0"/>
              <a:t>Tuition collection shortfall for two consecutive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Cost of education and cost of living</a:t>
            </a:r>
          </a:p>
          <a:p>
            <a:r>
              <a:rPr lang="en-US" dirty="0" smtClean="0"/>
              <a:t>Economic recovery</a:t>
            </a:r>
          </a:p>
          <a:p>
            <a:r>
              <a:rPr lang="en-US" dirty="0" smtClean="0"/>
              <a:t>Competition and program offerings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367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1371600"/>
          </a:xfrm>
        </p:spPr>
        <p:txBody>
          <a:bodyPr/>
          <a:lstStyle/>
          <a:p>
            <a:r>
              <a:rPr lang="en-US" sz="4000" dirty="0" smtClean="0"/>
              <a:t>SSCC Operating Resources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056043"/>
              </p:ext>
            </p:extLst>
          </p:nvPr>
        </p:nvGraphicFramePr>
        <p:xfrm>
          <a:off x="990600" y="14478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7772400" cy="143192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dirty="0" smtClean="0"/>
              <a:t>SSCC Core Themes 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696200" cy="43434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u="sng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00"/>
                </a:solidFill>
              </a:rPr>
              <a:t>Student Achievement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00"/>
                </a:solidFill>
              </a:rPr>
              <a:t>Teaching and Learning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00"/>
                </a:solidFill>
              </a:rPr>
              <a:t>College Culture and Climate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00"/>
                </a:solidFill>
              </a:rPr>
              <a:t>Community Engagement and Partnership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Assistant position </a:t>
            </a:r>
          </a:p>
          <a:p>
            <a:r>
              <a:rPr lang="en-US" dirty="0" smtClean="0"/>
              <a:t>Director of Communication</a:t>
            </a:r>
          </a:p>
          <a:p>
            <a:r>
              <a:rPr lang="en-US" dirty="0" smtClean="0"/>
              <a:t>VPI and VPA positions split</a:t>
            </a:r>
          </a:p>
          <a:p>
            <a:r>
              <a:rPr lang="en-US" dirty="0" smtClean="0"/>
              <a:t>Two new BAS programs</a:t>
            </a:r>
          </a:p>
          <a:p>
            <a:r>
              <a:rPr lang="en-US" dirty="0" smtClean="0"/>
              <a:t>Manufacturing Certificate program</a:t>
            </a:r>
          </a:p>
          <a:p>
            <a:r>
              <a:rPr lang="en-US" dirty="0" smtClean="0"/>
              <a:t>Student Services </a:t>
            </a:r>
            <a:r>
              <a:rPr lang="en-US" sz="2400" dirty="0" smtClean="0"/>
              <a:t>(Manager of Advising, Dir. Orientation and Outreach)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417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Center</a:t>
            </a:r>
          </a:p>
          <a:p>
            <a:r>
              <a:rPr lang="en-US" dirty="0" smtClean="0"/>
              <a:t>Safety and Emergency </a:t>
            </a:r>
            <a:r>
              <a:rPr lang="en-US" dirty="0"/>
              <a:t>Preparedness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Year support </a:t>
            </a:r>
          </a:p>
          <a:p>
            <a:r>
              <a:rPr lang="en-US" dirty="0" smtClean="0"/>
              <a:t>COMPAS prep support</a:t>
            </a:r>
          </a:p>
          <a:p>
            <a:r>
              <a:rPr lang="en-US" dirty="0" smtClean="0"/>
              <a:t>Marketing campaign</a:t>
            </a:r>
          </a:p>
          <a:p>
            <a:r>
              <a:rPr lang="en-US" dirty="0" smtClean="0"/>
              <a:t>Faculty and Staff computer replacement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930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14400" y="304800"/>
            <a:ext cx="7086600" cy="1431925"/>
          </a:xfrm>
        </p:spPr>
        <p:txBody>
          <a:bodyPr/>
          <a:lstStyle/>
          <a:p>
            <a:r>
              <a:rPr lang="en-US" dirty="0" smtClean="0"/>
              <a:t>2013-14 FY Strategic Budgeting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66800" y="2209800"/>
            <a:ext cx="7010400" cy="39624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INCREASE Enrollment, Retention, Completion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Preserve quality of education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Achieve maximum efficiency</a:t>
            </a:r>
          </a:p>
          <a:p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79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5727</TotalTime>
  <Words>501</Words>
  <Application>Microsoft Office PowerPoint</Application>
  <PresentationFormat>On-screen Show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Shimmer</vt:lpstr>
      <vt:lpstr>South Seattle  Community College</vt:lpstr>
      <vt:lpstr>Welcome to the 2013-14 Budget Hearing</vt:lpstr>
      <vt:lpstr>Unusual Budget Challenges </vt:lpstr>
      <vt:lpstr>SSCC Challenges</vt:lpstr>
      <vt:lpstr>SSCC Operating Resources </vt:lpstr>
      <vt:lpstr>SSCC Core Themes </vt:lpstr>
      <vt:lpstr>Current Year</vt:lpstr>
      <vt:lpstr>Current Year</vt:lpstr>
      <vt:lpstr>2013-14 FY Strategic Budgeting</vt:lpstr>
      <vt:lpstr>College Council Identified</vt:lpstr>
      <vt:lpstr>College Council Recommendations</vt:lpstr>
      <vt:lpstr>College Council Recommendations</vt:lpstr>
      <vt:lpstr>Budget Balancing Strategies 2013-14FY</vt:lpstr>
      <vt:lpstr> Approved Requests  2013-14FY </vt:lpstr>
      <vt:lpstr> Approved Requests   2013-14FY (cont.)</vt:lpstr>
      <vt:lpstr>Approved Requests  2013-14 FY (cont.)</vt:lpstr>
      <vt:lpstr>Approved Changes (cont.)</vt:lpstr>
      <vt:lpstr>Approved Changes (cont.)</vt:lpstr>
      <vt:lpstr>Other Changes and Considerations</vt:lpstr>
      <vt:lpstr>One Time Approved Projects  2013-14 FY </vt:lpstr>
      <vt:lpstr>Budget Development Outcome 2013-14FY</vt:lpstr>
      <vt:lpstr>Budget Development Key Points 2013-14FY</vt:lpstr>
      <vt:lpstr>Summary</vt:lpstr>
      <vt:lpstr>Questions</vt:lpstr>
    </vt:vector>
  </TitlesOfParts>
  <Company>South Seattle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Seattle  Community College  Budget Hearing</dc:title>
  <dc:creator>IT Services</dc:creator>
  <cp:lastModifiedBy>Irina Minasova</cp:lastModifiedBy>
  <cp:revision>383</cp:revision>
  <cp:lastPrinted>2013-06-05T16:23:25Z</cp:lastPrinted>
  <dcterms:created xsi:type="dcterms:W3CDTF">2005-06-06T23:39:58Z</dcterms:created>
  <dcterms:modified xsi:type="dcterms:W3CDTF">2013-06-05T16:23:39Z</dcterms:modified>
</cp:coreProperties>
</file>