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64" r:id="rId4"/>
    <p:sldId id="257" r:id="rId5"/>
    <p:sldId id="258" r:id="rId6"/>
    <p:sldId id="259" r:id="rId7"/>
    <p:sldId id="265" r:id="rId8"/>
    <p:sldId id="268" r:id="rId9"/>
    <p:sldId id="269" r:id="rId10"/>
    <p:sldId id="266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2FB012-BF20-4D1C-B492-5465AA93E2E0}" v="2" dt="2025-11-19T17:04:32.5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ebi, Nahid" userId="4eb12a49-b21d-4a6c-a423-17a8d70c4156" providerId="ADAL" clId="{8CE824A5-194B-4427-8C6A-F2DED2C2A113}"/>
    <pc:docChg chg="custSel addSld delSld modSld sldOrd">
      <pc:chgData name="Talebi, Nahid" userId="4eb12a49-b21d-4a6c-a423-17a8d70c4156" providerId="ADAL" clId="{8CE824A5-194B-4427-8C6A-F2DED2C2A113}" dt="2025-11-19T17:13:13.621" v="419" actId="47"/>
      <pc:docMkLst>
        <pc:docMk/>
      </pc:docMkLst>
      <pc:sldChg chg="new del">
        <pc:chgData name="Talebi, Nahid" userId="4eb12a49-b21d-4a6c-a423-17a8d70c4156" providerId="ADAL" clId="{8CE824A5-194B-4427-8C6A-F2DED2C2A113}" dt="2025-11-19T17:13:13.621" v="419" actId="47"/>
        <pc:sldMkLst>
          <pc:docMk/>
          <pc:sldMk cId="280264874" sldId="267"/>
        </pc:sldMkLst>
      </pc:sldChg>
      <pc:sldChg chg="addSp modSp add mod ord">
        <pc:chgData name="Talebi, Nahid" userId="4eb12a49-b21d-4a6c-a423-17a8d70c4156" providerId="ADAL" clId="{8CE824A5-194B-4427-8C6A-F2DED2C2A113}" dt="2025-11-19T17:12:51.094" v="416"/>
        <pc:sldMkLst>
          <pc:docMk/>
          <pc:sldMk cId="4061890107" sldId="268"/>
        </pc:sldMkLst>
        <pc:spChg chg="mod">
          <ac:chgData name="Talebi, Nahid" userId="4eb12a49-b21d-4a6c-a423-17a8d70c4156" providerId="ADAL" clId="{8CE824A5-194B-4427-8C6A-F2DED2C2A113}" dt="2025-11-19T17:01:21.825" v="26" actId="20577"/>
          <ac:spMkLst>
            <pc:docMk/>
            <pc:sldMk cId="4061890107" sldId="268"/>
            <ac:spMk id="2" creationId="{68C4733C-C9A9-C345-D12E-DF935253EC4B}"/>
          </ac:spMkLst>
        </pc:spChg>
        <pc:spChg chg="mod">
          <ac:chgData name="Talebi, Nahid" userId="4eb12a49-b21d-4a6c-a423-17a8d70c4156" providerId="ADAL" clId="{8CE824A5-194B-4427-8C6A-F2DED2C2A113}" dt="2025-11-19T17:01:52.410" v="140" actId="6549"/>
          <ac:spMkLst>
            <pc:docMk/>
            <pc:sldMk cId="4061890107" sldId="268"/>
            <ac:spMk id="11" creationId="{166FA4D7-0F5B-68B6-D982-49FEA6C33880}"/>
          </ac:spMkLst>
        </pc:spChg>
        <pc:picChg chg="add mod">
          <ac:chgData name="Talebi, Nahid" userId="4eb12a49-b21d-4a6c-a423-17a8d70c4156" providerId="ADAL" clId="{8CE824A5-194B-4427-8C6A-F2DED2C2A113}" dt="2025-11-19T17:02:51.967" v="144" actId="1076"/>
          <ac:picMkLst>
            <pc:docMk/>
            <pc:sldMk cId="4061890107" sldId="268"/>
            <ac:picMk id="5" creationId="{83A13425-5666-581F-A012-2619B55F279D}"/>
          </ac:picMkLst>
        </pc:picChg>
      </pc:sldChg>
      <pc:sldChg chg="addSp delSp modSp add mod ord">
        <pc:chgData name="Talebi, Nahid" userId="4eb12a49-b21d-4a6c-a423-17a8d70c4156" providerId="ADAL" clId="{8CE824A5-194B-4427-8C6A-F2DED2C2A113}" dt="2025-11-19T17:12:55.113" v="418"/>
        <pc:sldMkLst>
          <pc:docMk/>
          <pc:sldMk cId="1997647853" sldId="269"/>
        </pc:sldMkLst>
        <pc:spChg chg="mod">
          <ac:chgData name="Talebi, Nahid" userId="4eb12a49-b21d-4a6c-a423-17a8d70c4156" providerId="ADAL" clId="{8CE824A5-194B-4427-8C6A-F2DED2C2A113}" dt="2025-11-19T17:05:05.690" v="193" actId="20577"/>
          <ac:spMkLst>
            <pc:docMk/>
            <pc:sldMk cId="1997647853" sldId="269"/>
            <ac:spMk id="11" creationId="{8D80AC96-F3A5-6066-6EB5-726AF2138849}"/>
          </ac:spMkLst>
        </pc:spChg>
        <pc:picChg chg="del mod">
          <ac:chgData name="Talebi, Nahid" userId="4eb12a49-b21d-4a6c-a423-17a8d70c4156" providerId="ADAL" clId="{8CE824A5-194B-4427-8C6A-F2DED2C2A113}" dt="2025-11-19T17:04:15.649" v="162" actId="478"/>
          <ac:picMkLst>
            <pc:docMk/>
            <pc:sldMk cId="1997647853" sldId="269"/>
            <ac:picMk id="5" creationId="{D3EF6902-A104-227C-57B3-D588B39AC762}"/>
          </ac:picMkLst>
        </pc:picChg>
        <pc:picChg chg="add mod">
          <ac:chgData name="Talebi, Nahid" userId="4eb12a49-b21d-4a6c-a423-17a8d70c4156" providerId="ADAL" clId="{8CE824A5-194B-4427-8C6A-F2DED2C2A113}" dt="2025-11-19T17:04:35.465" v="166" actId="1076"/>
          <ac:picMkLst>
            <pc:docMk/>
            <pc:sldMk cId="1997647853" sldId="269"/>
            <ac:picMk id="6" creationId="{56F6800F-9992-C7F2-8B48-CA0E643E59FA}"/>
          </ac:picMkLst>
        </pc:picChg>
      </pc:sldChg>
      <pc:sldChg chg="delSp modSp add mod">
        <pc:chgData name="Talebi, Nahid" userId="4eb12a49-b21d-4a6c-a423-17a8d70c4156" providerId="ADAL" clId="{8CE824A5-194B-4427-8C6A-F2DED2C2A113}" dt="2025-11-19T17:11:07.927" v="414" actId="20577"/>
        <pc:sldMkLst>
          <pc:docMk/>
          <pc:sldMk cId="2240842562" sldId="270"/>
        </pc:sldMkLst>
        <pc:spChg chg="mod">
          <ac:chgData name="Talebi, Nahid" userId="4eb12a49-b21d-4a6c-a423-17a8d70c4156" providerId="ADAL" clId="{8CE824A5-194B-4427-8C6A-F2DED2C2A113}" dt="2025-11-19T17:08:27.012" v="195" actId="20577"/>
          <ac:spMkLst>
            <pc:docMk/>
            <pc:sldMk cId="2240842562" sldId="270"/>
            <ac:spMk id="2" creationId="{0F70287B-F238-E94F-3103-341022084A2C}"/>
          </ac:spMkLst>
        </pc:spChg>
        <pc:spChg chg="mod">
          <ac:chgData name="Talebi, Nahid" userId="4eb12a49-b21d-4a6c-a423-17a8d70c4156" providerId="ADAL" clId="{8CE824A5-194B-4427-8C6A-F2DED2C2A113}" dt="2025-11-19T17:11:07.927" v="414" actId="20577"/>
          <ac:spMkLst>
            <pc:docMk/>
            <pc:sldMk cId="2240842562" sldId="270"/>
            <ac:spMk id="3" creationId="{BB3BCD51-F644-2EE3-F54E-32C397F11E05}"/>
          </ac:spMkLst>
        </pc:spChg>
        <pc:spChg chg="mod">
          <ac:chgData name="Talebi, Nahid" userId="4eb12a49-b21d-4a6c-a423-17a8d70c4156" providerId="ADAL" clId="{8CE824A5-194B-4427-8C6A-F2DED2C2A113}" dt="2025-11-19T17:08:31.572" v="196" actId="6549"/>
          <ac:spMkLst>
            <pc:docMk/>
            <pc:sldMk cId="2240842562" sldId="270"/>
            <ac:spMk id="11" creationId="{A8A31BB2-8EEF-AF02-FCAD-164184066776}"/>
          </ac:spMkLst>
        </pc:spChg>
        <pc:picChg chg="del">
          <ac:chgData name="Talebi, Nahid" userId="4eb12a49-b21d-4a6c-a423-17a8d70c4156" providerId="ADAL" clId="{8CE824A5-194B-4427-8C6A-F2DED2C2A113}" dt="2025-11-19T17:08:34.222" v="197" actId="478"/>
          <ac:picMkLst>
            <pc:docMk/>
            <pc:sldMk cId="2240842562" sldId="270"/>
            <ac:picMk id="6" creationId="{13C8707F-7657-8E69-F48C-EB9147059A9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B93E-EAAA-4870-BE7C-54F899D86D7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4B972-19E1-44B2-8BEC-041CD2A47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2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04B972-19E1-44B2-8BEC-041CD2A47B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257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04B972-19E1-44B2-8BEC-041CD2A47B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329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1D35A-EF48-F624-60F2-40BF0D00D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958DE0-7521-9CB4-5401-AD740AC6D5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C8E38A-DF4B-75EC-73EC-3EC38048BD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4ADFC0-B008-0316-15AF-A0CAC4A639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04B972-19E1-44B2-8BEC-041CD2A47B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5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04B972-19E1-44B2-8BEC-041CD2A47B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2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88B4B-0997-7863-DB60-5B3B71059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D182B2-9744-489F-FB6F-2847D49C60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143FB-60E0-B865-BB39-CFE71939F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33D65-086E-5C72-6799-9E213D7D4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49F7F-0890-3AB5-1E12-FD8D4536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6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EF568-F435-3A96-1AC7-3866B8D0D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6BDF7C-DE62-E891-F01D-859AA92E2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1CEBF-1C9C-28EE-A8C6-1419DCF05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ED72A-2C5F-72FC-E779-487412ABA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CD66-C632-4A9D-5E84-59C353770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82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A5BF28-E624-5F2C-6A54-C560575908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BDD8E0-041A-8AC0-1DCD-3CA2D5F9A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8ED0C-2037-2736-E134-ED8E47654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CA4D2-763F-4002-5D60-6FD5F0DCE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ECC32-FE6B-F00C-7986-1C4176F5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6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E1435-F3BF-CFEE-FF45-A059831A9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2C95B-A981-7009-22FE-8E856C132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DE489-EFC2-EBA5-1201-218A8AD56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9A346-B34C-3728-A34E-50C5D3681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D8895-5CAB-2637-E804-1675F0123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328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428B0-D318-58A1-8C3B-629040E64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DDEDE-8105-7F2D-426E-1A2F3B9E6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B12E-231C-923F-33FA-3D1B2A93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97B66-AE50-8813-A6C2-4BD4AB13E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AA92D-483C-C22F-9C03-99FB15ADD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372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9FF6E-E440-E80F-1063-F0EC82271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32A97-9665-44CC-4C3B-EC524EACE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06A7E5-A92F-2048-5C3B-26D2B7295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17EBD-090D-9DFA-2E10-5A82D2474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97D69E-BBFC-CE4A-567C-7B4AB16F2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0C394-F203-F357-EBE8-F90CB9691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0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F8171-C85C-824B-B565-9D83B5511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1854CF-7861-032A-5015-89D2EF74F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6B6FD-EBBC-990B-984B-82D676322E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DE896E-C333-ADBA-01A6-EC9FEA6C79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A5BD42-52E0-A340-65B2-0B09679AC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3BBE8E-9B25-9282-53FC-73E4A06D4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35FF1B-9AB8-7D18-8421-628F7590E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0C7AA1-91FD-6236-5771-1D6DD63E0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62E4C-A422-AC2E-8AC4-3067405A0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A03AD7-546B-0CAE-8672-6425EA360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5C8408-3D3E-87ED-5EDB-C2ABEFFFA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A7EF3C-108F-7F27-47C6-5A747E383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44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575E88-9C38-FA15-0465-EB1A9F8D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DE379D-28F0-0DC1-3B1A-9B5D505BB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02D01-61CE-01F9-4849-DCB704FBA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929DE-BE9B-C022-B545-DEF7299AC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A9893-6C03-A4F3-F5FD-5D2AE9E7E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9EA391-661B-914F-FD47-4ECFC33D8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4362DE-2F77-60DF-822F-3199F5805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90FC-D969-C751-24CB-CA854E4D8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D691A-763C-15F1-9BF2-44B0C3741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64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565D0-2162-BADF-BA87-56691E50F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178AC7-AC5A-4572-4487-8029AC2E47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AA341-D90B-834E-4A3E-C1E77F3E3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21945-B210-181C-94F5-6B456EF1E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1C100A-D016-2B69-A0BA-56F7AF77F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887733-8A46-FBCC-49C2-83AF774E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02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FB9505-EBAA-290B-7E5B-86FC14638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73BB8-7C1B-6EFF-099F-8D3C85D34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A2A9E-21FD-133B-7386-540444907E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D5F405-0A9C-4BF2-A279-7DE06DEC576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01DAC-B4C2-7F5E-5E7A-DD7498259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3E167-4D74-1C8A-6148-6CFEA62DD3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647AF6-3B8F-44E7-A10B-E78FD1473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33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outhseattle.edu/employees" TargetMode="External"/><Relationship Id="rId2" Type="http://schemas.openxmlformats.org/officeDocument/2006/relationships/hyperlink" Target="https://southseattle.edu/administrative-services/business-office-faq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outhseattle.edu/employe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outhseattle.edu/employe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8DA132-804C-98A7-FF74-688FE49ED5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6878" y="705172"/>
            <a:ext cx="10053763" cy="1920017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E-IDC Training: Managing Financial Transactions Effectively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610208-E8FD-3D21-A4BC-221D7839C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2636" y="4562302"/>
            <a:ext cx="10005951" cy="2084832"/>
          </a:xfrm>
        </p:spPr>
        <p:txBody>
          <a:bodyPr anchor="ctr">
            <a:normAutofit/>
          </a:bodyPr>
          <a:lstStyle/>
          <a:p>
            <a:pPr algn="l"/>
            <a:r>
              <a:rPr lang="en-US" sz="1700" dirty="0"/>
              <a:t>Date: 		November 19,2025</a:t>
            </a:r>
          </a:p>
          <a:p>
            <a:pPr algn="l"/>
            <a:r>
              <a:rPr lang="en-US" sz="1700" dirty="0"/>
              <a:t>Prepared by:	 Nahid Talebi, Business &amp; Finance</a:t>
            </a:r>
          </a:p>
          <a:p>
            <a:pPr algn="l"/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787010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93A5A0-1953-27E4-1ED4-04961DF81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A64A73D-2543-F9E3-271D-2A218C306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69EAB5-94EB-CC7F-33C2-00AD1A62D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0733A66-6AB4-C004-7E32-50F513E05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74A2AA-665B-7E39-3D1C-E15CDE655E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49CFF8-A0B4-2A11-CC7E-7C5AA6A12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CE0A24-0E7A-F2D2-E2A5-6032F6346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How to Locate the E-IDC: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3E66D-A587-C73B-72A8-608BC1DCD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11" y="2007031"/>
            <a:ext cx="11491992" cy="39945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sz="20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1775C97-47A4-64DA-45C3-A4F2823B89A9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All materials, including the new E-IDC and instructions, can be found on our website.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r>
              <a:rPr lang="en-US" dirty="0">
                <a:hlinkClick r:id="rId2"/>
              </a:rPr>
              <a:t>E-IDC Training</a:t>
            </a:r>
            <a:endParaRPr lang="en-US" dirty="0"/>
          </a:p>
          <a:p>
            <a:endParaRPr lang="en-US" dirty="0">
              <a:hlinkClick r:id="rId3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063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FAC817-CCAE-8FDE-FCF5-4FAD9594A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6E3CD49-4924-0D84-7D7F-5500F44C3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7D6838-0B6D-52A8-BA72-92C2E7AE8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0A181A-02FB-A81D-9006-26064D7A9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238FCE-3DE9-0ED0-A3A8-50094F676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8E08EB-2430-0773-3890-A2B1CD1C1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0287B-F238-E94F-3103-341022084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algn="ctr"/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BCD51-F644-2EE3-F54E-32C397F11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11" y="2007031"/>
            <a:ext cx="11491992" cy="399452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dirty="0"/>
              <a:t>QUESTIONS?</a:t>
            </a:r>
          </a:p>
          <a:p>
            <a:endParaRPr lang="en-US" sz="20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8A31BB2-8EEF-AF02-FCAD-16418406677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842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867232-F659-E488-BC2D-E31E6C043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E-IDC ( Interdepartmental Charges)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81EEA-8977-F566-7FA1-938D0F450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An E-IDC is used to:</a:t>
            </a:r>
          </a:p>
          <a:p>
            <a:pPr marL="0" indent="0">
              <a:buNone/>
            </a:pPr>
            <a:endParaRPr lang="en-US" sz="2000" dirty="0"/>
          </a:p>
          <a:p>
            <a:pPr marL="342900" indent="-342900"/>
            <a:r>
              <a:rPr lang="en-US" sz="2000" dirty="0"/>
              <a:t>Correct financial transactions charged to an incorrect chart string or department</a:t>
            </a:r>
          </a:p>
          <a:p>
            <a:pPr marL="342900" indent="-342900"/>
            <a:r>
              <a:rPr lang="en-US" sz="2000" dirty="0"/>
              <a:t>Transfer expenses between departments or programs</a:t>
            </a:r>
          </a:p>
          <a:p>
            <a:pPr marL="342900" indent="-342900"/>
            <a:r>
              <a:rPr lang="en-US" sz="2000" dirty="0"/>
              <a:t>Allocate costs appropriately across budget lines</a:t>
            </a:r>
          </a:p>
          <a:p>
            <a:pPr marL="342900" indent="-342900"/>
            <a:r>
              <a:rPr lang="en-US" sz="2000" dirty="0"/>
              <a:t>Ensure accurate financial reporting and compliance with budget policies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1649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35588C-1FD3-1968-8DFA-8D3B406EE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2AF83E3-642A-0C04-79F0-663323855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22E574-4BAB-3B52-53E8-FEEE3FA44C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CF1DDF-E3F5-4BCD-607E-E04D12485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3B7B64-A1C8-B2A2-DDB3-A3E350E374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D1994AC-00BE-7126-5B1E-2437AEEA9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ADC7E1-4161-BD23-F0A4-9EE391D3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</a:rPr>
              <a:t>When to Submit an E-IDC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15225-A0D6-FC7F-0D35-7C1452399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dirty="0"/>
              <a:t>You should submit an E-IDC when:</a:t>
            </a:r>
          </a:p>
          <a:p>
            <a:endParaRPr lang="en-US" sz="2000" b="1" dirty="0"/>
          </a:p>
          <a:p>
            <a:r>
              <a:rPr lang="en-US" sz="2000" dirty="0"/>
              <a:t>Payroll or other expenses have been incorrectly charged</a:t>
            </a:r>
          </a:p>
          <a:p>
            <a:r>
              <a:rPr lang="en-US" sz="2000" dirty="0"/>
              <a:t>A budget manager requests a transfer of funds</a:t>
            </a:r>
          </a:p>
          <a:p>
            <a:r>
              <a:rPr lang="en-US" sz="2000" dirty="0"/>
              <a:t>Shared costs (e.g., supplies, food, services) need to be distributed across multiple departments</a:t>
            </a:r>
          </a:p>
          <a:p>
            <a:r>
              <a:rPr lang="en-US" sz="2000" dirty="0"/>
              <a:t>You are reconciling monthly or quarterly budget reports and find discrepancies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39913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4F64B6-29A9-6DD0-4DD2-3578363EB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Why and when we need to do an IDC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B067F-8D19-5156-C36A-C838425CD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685" y="1885278"/>
            <a:ext cx="11050291" cy="467818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As the Budget Manager, we need to </a:t>
            </a:r>
            <a:r>
              <a:rPr lang="en-US" b="1" dirty="0"/>
              <a:t>monitor our budget</a:t>
            </a:r>
            <a:r>
              <a:rPr lang="en-US" dirty="0"/>
              <a:t> and make </a:t>
            </a:r>
            <a:r>
              <a:rPr lang="en-US" b="1" dirty="0"/>
              <a:t>necessary adjustments as needed</a:t>
            </a:r>
            <a:r>
              <a:rPr lang="en-US" dirty="0"/>
              <a:t>, including: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Correcting payroll expenses when an employee’s payroll is charged to the wrong budget chart string (Fund, Appr Index, Dept. Class, etc.).</a:t>
            </a:r>
          </a:p>
          <a:p>
            <a:r>
              <a:rPr lang="en-US" dirty="0"/>
              <a:t>Distributing expenses between two or more departmental budgets.</a:t>
            </a:r>
          </a:p>
          <a:p>
            <a:r>
              <a:rPr lang="en-US" dirty="0"/>
              <a:t>Correcting expense account charges.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33560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1E754D-FA2E-36F3-2817-F5ADB7601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How to do an IDC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70A98-B94F-81CB-03BC-D886F124D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11" y="2007031"/>
            <a:ext cx="11491992" cy="3994524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Please </a:t>
            </a:r>
            <a:r>
              <a:rPr lang="en-US" b="1" dirty="0"/>
              <a:t>use the E-IDC form</a:t>
            </a:r>
            <a:r>
              <a:rPr lang="en-US" dirty="0"/>
              <a:t> and complete </a:t>
            </a:r>
            <a:r>
              <a:rPr lang="en-US" b="1" dirty="0"/>
              <a:t>all required fields highlighted in yellow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When naming the E-IDC, follow this format:</a:t>
            </a:r>
          </a:p>
          <a:p>
            <a:pPr marL="0" indent="0">
              <a:buNone/>
            </a:pPr>
            <a:r>
              <a:rPr lang="en-US" b="1" dirty="0"/>
              <a:t>  [E-IDC-SBONT001]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Campus Initial</a:t>
            </a:r>
            <a:r>
              <a:rPr lang="en-US" dirty="0"/>
              <a:t>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</a:t>
            </a:r>
          </a:p>
          <a:p>
            <a:r>
              <a:rPr lang="en-US" b="1" dirty="0"/>
              <a:t>Department Initial</a:t>
            </a:r>
            <a:r>
              <a:rPr lang="en-US" dirty="0"/>
              <a:t>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BO</a:t>
            </a:r>
          </a:p>
          <a:p>
            <a:r>
              <a:rPr lang="en-US" b="1" dirty="0"/>
              <a:t>Your Name Initial</a:t>
            </a:r>
            <a:r>
              <a:rPr lang="en-US" dirty="0"/>
              <a:t>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NT</a:t>
            </a:r>
          </a:p>
          <a:p>
            <a:r>
              <a:rPr lang="en-US" b="1" dirty="0"/>
              <a:t>Number</a:t>
            </a:r>
            <a:r>
              <a:rPr lang="en-US" dirty="0"/>
              <a:t>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001</a:t>
            </a:r>
          </a:p>
          <a:p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9616A7-4A1F-F8AB-B803-753788E7C5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52" y="3563796"/>
            <a:ext cx="6987893" cy="256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55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C45EAC-37E7-3205-19A7-5E09F9571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Back up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C2243-919B-BE9F-4A54-CE3B885D4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1991532"/>
            <a:ext cx="11296113" cy="416129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Please provide </a:t>
            </a:r>
            <a:r>
              <a:rPr lang="en-US" b="1" dirty="0"/>
              <a:t>backup documentation</a:t>
            </a:r>
            <a:r>
              <a:rPr lang="en-US" dirty="0"/>
              <a:t>, such as:</a:t>
            </a:r>
          </a:p>
          <a:p>
            <a:pPr lvl="1"/>
            <a:r>
              <a:rPr lang="en-US" dirty="0"/>
              <a:t>Payroll report</a:t>
            </a:r>
          </a:p>
          <a:p>
            <a:pPr lvl="1"/>
            <a:r>
              <a:rPr lang="en-US" dirty="0"/>
              <a:t>Expense report</a:t>
            </a:r>
          </a:p>
          <a:p>
            <a:pPr lvl="1"/>
            <a:r>
              <a:rPr lang="en-US" dirty="0"/>
              <a:t>Email from the Budget Manager requesting the IDC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Other examples of acceptable backup documentation include:</a:t>
            </a:r>
          </a:p>
          <a:p>
            <a:pPr lvl="1"/>
            <a:r>
              <a:rPr lang="en-US" dirty="0"/>
              <a:t>Food form</a:t>
            </a:r>
          </a:p>
          <a:p>
            <a:pPr lvl="1"/>
            <a:r>
              <a:rPr lang="en-US" dirty="0"/>
              <a:t>Agenda</a:t>
            </a:r>
          </a:p>
          <a:p>
            <a:pPr lvl="1"/>
            <a:r>
              <a:rPr lang="en-US" dirty="0"/>
              <a:t>Sign-up sheet</a:t>
            </a:r>
          </a:p>
          <a:p>
            <a:pPr lvl="1"/>
            <a:r>
              <a:rPr lang="en-US" dirty="0"/>
              <a:t>Receipts</a:t>
            </a:r>
          </a:p>
        </p:txBody>
      </p:sp>
    </p:spTree>
    <p:extLst>
      <p:ext uri="{BB962C8B-B14F-4D97-AF65-F5344CB8AC3E}">
        <p14:creationId xmlns:p14="http://schemas.microsoft.com/office/powerpoint/2010/main" val="2981835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637207-DD9B-A861-441E-CF94244E5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7D2BCF9-6A7B-499E-AD9B-66949B01F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8E6483-F522-E57B-9B55-740B42FE0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1620FC-26EA-BD11-6B15-5687212E9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99ABD6B-0C23-DDD9-20E2-091A28C73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C8ABF3-814F-DBB9-CBE0-CCF378B1B6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5CB75F-79F3-8009-5ECF-537255C9C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Queries to Use for Your Budget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6B71C-0F28-7156-5E5B-4ACB4F1AD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11" y="2007031"/>
            <a:ext cx="11491992" cy="39945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0CC023-84CB-1BD9-6E14-A4E5F48137CD}"/>
              </a:ext>
            </a:extLst>
          </p:cNvPr>
          <p:cNvSpPr txBox="1"/>
          <p:nvPr/>
        </p:nvSpPr>
        <p:spPr>
          <a:xfrm>
            <a:off x="459350" y="2884063"/>
            <a:ext cx="112418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dirty="0"/>
              <a:t>QFS_CO_HR_ACCT_LINE_PAY_PERIOD</a:t>
            </a:r>
            <a:r>
              <a:rPr lang="en-US" sz="1800" dirty="0"/>
              <a:t> – Use this query to review payroll charges by pay period.</a:t>
            </a:r>
          </a:p>
          <a:p>
            <a:pPr algn="l"/>
            <a:endParaRPr lang="en-US" sz="1800" dirty="0"/>
          </a:p>
          <a:p>
            <a:endParaRPr lang="en-US" sz="1800" dirty="0"/>
          </a:p>
          <a:p>
            <a:pPr algn="l"/>
            <a:r>
              <a:rPr lang="en-US" sz="1800" b="1" dirty="0"/>
              <a:t>QFS_KK_BUDGET_OVERVIEW_OPR_DTL</a:t>
            </a:r>
            <a:r>
              <a:rPr lang="en-US" sz="1800" dirty="0"/>
              <a:t> – Use this query to get a detailed  operational overview of your budget.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81DD55-2398-9A68-B773-C017333F55AC}"/>
              </a:ext>
            </a:extLst>
          </p:cNvPr>
          <p:cNvSpPr txBox="1"/>
          <p:nvPr/>
        </p:nvSpPr>
        <p:spPr>
          <a:xfrm>
            <a:off x="2295685" y="4500680"/>
            <a:ext cx="727451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After your IDC has been approved by the Department Manager,</a:t>
            </a:r>
          </a:p>
          <a:p>
            <a:pPr algn="ctr"/>
            <a:r>
              <a:rPr lang="en-US" dirty="0"/>
              <a:t> please submit it through the Ticketing System to the South</a:t>
            </a:r>
          </a:p>
          <a:p>
            <a:pPr algn="ctr"/>
            <a:r>
              <a:rPr lang="en-US" dirty="0"/>
              <a:t> Business Office</a:t>
            </a:r>
          </a:p>
        </p:txBody>
      </p:sp>
    </p:spTree>
    <p:extLst>
      <p:ext uri="{BB962C8B-B14F-4D97-AF65-F5344CB8AC3E}">
        <p14:creationId xmlns:p14="http://schemas.microsoft.com/office/powerpoint/2010/main" val="922290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2A9926-2777-9B1C-C7F0-238779062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FA2BF9-C154-9EAF-CB1E-9C908EDAE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2EF1989-3326-C0A1-2569-417906420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99D3D9-FC35-C698-1576-204D6CE6F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0853E2-FDD8-B612-48FB-C6B9DF84E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257588-8A9B-FEE1-ED80-42CE84C0C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C4733C-C9A9-C345-D12E-DF935253E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How to run query: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A6AE8-A35C-0FD0-A837-709A00049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11" y="2007031"/>
            <a:ext cx="11491992" cy="39945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sz="20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66FA4D7-0F5B-68B6-D982-49FEA6C3388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For Payroll 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>
              <a:hlinkClick r:id="rId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5" name="Picture 4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83A13425-5666-581F-A012-2619B55F27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97" y="2000340"/>
            <a:ext cx="7144747" cy="385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890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A61728-94A5-FEDB-149D-DDC4D6D0A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662FE6-90FF-AA89-2EB5-6E1903CE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524DFE0-D474-2B4E-4650-49600B345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DF1A42-583D-D78C-0A30-426B1A865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5009BB7-2260-196E-4916-2A77D3324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06D016-01FF-0DF1-EF46-4C2F2CA24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C4EAA5-9F4C-08CF-3DA0-13C8EB6D5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How to run query: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4EF7F-38A1-2EF2-17B1-36152A66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11" y="2007031"/>
            <a:ext cx="11491992" cy="39945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sz="20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D80AC96-F3A5-6066-6EB5-726AF2138849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For Budget Overview or Expenses 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>
              <a:hlinkClick r:id="rId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6" name="Picture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6F6800F-9992-C7F2-8B48-CA0E643E59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54" y="2660635"/>
            <a:ext cx="5820587" cy="313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647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413</Words>
  <Application>Microsoft Office PowerPoint</Application>
  <PresentationFormat>Widescreen</PresentationFormat>
  <Paragraphs>70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E-IDC Training: Managing Financial Transactions Effectively</vt:lpstr>
      <vt:lpstr>E-IDC ( Interdepartmental Charges)</vt:lpstr>
      <vt:lpstr>When to Submit an E-IDC</vt:lpstr>
      <vt:lpstr>Why and when we need to do an IDC</vt:lpstr>
      <vt:lpstr>How to do an IDC</vt:lpstr>
      <vt:lpstr>Back up submission</vt:lpstr>
      <vt:lpstr>Queries to Use for Your Budget Check</vt:lpstr>
      <vt:lpstr>How to run query:</vt:lpstr>
      <vt:lpstr>How to run query:</vt:lpstr>
      <vt:lpstr>How to Locate the E-IDC: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Talebi, Nahid</dc:creator>
  <cp:lastModifiedBy>Talebi, Nahid</cp:lastModifiedBy>
  <cp:revision>3</cp:revision>
  <dcterms:created xsi:type="dcterms:W3CDTF">2025-08-06T15:11:07Z</dcterms:created>
  <dcterms:modified xsi:type="dcterms:W3CDTF">2025-11-19T17:13:22Z</dcterms:modified>
</cp:coreProperties>
</file>