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73" r:id="rId4"/>
    <p:sldId id="263" r:id="rId5"/>
    <p:sldId id="284" r:id="rId6"/>
    <p:sldId id="285" r:id="rId7"/>
    <p:sldId id="280" r:id="rId8"/>
    <p:sldId id="282" r:id="rId9"/>
    <p:sldId id="286" r:id="rId10"/>
    <p:sldId id="277" r:id="rId11"/>
    <p:sldId id="279" r:id="rId12"/>
    <p:sldId id="262" r:id="rId13"/>
    <p:sldId id="288" r:id="rId14"/>
    <p:sldId id="303" r:id="rId15"/>
    <p:sldId id="274" r:id="rId16"/>
    <p:sldId id="287" r:id="rId17"/>
    <p:sldId id="290" r:id="rId18"/>
    <p:sldId id="291" r:id="rId19"/>
    <p:sldId id="294" r:id="rId20"/>
    <p:sldId id="296" r:id="rId21"/>
    <p:sldId id="297" r:id="rId22"/>
    <p:sldId id="298" r:id="rId23"/>
    <p:sldId id="299" r:id="rId24"/>
    <p:sldId id="300" r:id="rId25"/>
    <p:sldId id="301" r:id="rId26"/>
    <p:sldId id="295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3" autoAdjust="0"/>
    <p:restoredTop sz="95013" autoAdjust="0"/>
  </p:normalViewPr>
  <p:slideViewPr>
    <p:cSldViewPr>
      <p:cViewPr varScale="1">
        <p:scale>
          <a:sx n="75" d="100"/>
          <a:sy n="75" d="100"/>
        </p:scale>
        <p:origin x="84" y="82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6913809812235012"/>
          <c:w val="0.97231240290388787"/>
          <c:h val="0.73394940215806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2013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Transition Rates</c:v>
                </c:pt>
                <c:pt idx="1">
                  <c:v>Accessed Advising Services</c:v>
                </c:pt>
                <c:pt idx="2">
                  <c:v>Received Financial Aid</c:v>
                </c:pt>
                <c:pt idx="3">
                  <c:v>ABE Retention Rate</c:v>
                </c:pt>
                <c:pt idx="4">
                  <c:v>Interest in Continuing In-Class Advising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54</c:v>
                </c:pt>
                <c:pt idx="1">
                  <c:v>50</c:v>
                </c:pt>
                <c:pt idx="2">
                  <c:v>55</c:v>
                </c:pt>
                <c:pt idx="3">
                  <c:v>20</c:v>
                </c:pt>
                <c:pt idx="4">
                  <c:v>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Winter 2014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Transition Rates</c:v>
                </c:pt>
                <c:pt idx="1">
                  <c:v>Accessed Advising Services</c:v>
                </c:pt>
                <c:pt idx="2">
                  <c:v>Received Financial Aid</c:v>
                </c:pt>
                <c:pt idx="3">
                  <c:v>ABE Retention Rate</c:v>
                </c:pt>
                <c:pt idx="4">
                  <c:v>Interest in Continuing In-Class Advising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73</c:v>
                </c:pt>
                <c:pt idx="1">
                  <c:v>100</c:v>
                </c:pt>
                <c:pt idx="2">
                  <c:v>65</c:v>
                </c:pt>
                <c:pt idx="3">
                  <c:v>50</c:v>
                </c:pt>
                <c:pt idx="4">
                  <c:v>100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0498016"/>
        <c:axId val="200498576"/>
      </c:barChart>
      <c:catAx>
        <c:axId val="20049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98576"/>
        <c:crosses val="autoZero"/>
        <c:auto val="1"/>
        <c:lblAlgn val="ctr"/>
        <c:lblOffset val="100"/>
        <c:noMultiLvlLbl val="0"/>
      </c:catAx>
      <c:valAx>
        <c:axId val="2004985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04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0C96E-4F63-4F5B-BA63-CABD27326C2C}" type="doc">
      <dgm:prSet loTypeId="urn:microsoft.com/office/officeart/2005/8/layout/radial4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8C9AC21-3FFA-4C9D-90AA-D6B660604937}">
      <dgm:prSet phldrT="[Text]"/>
      <dgm:spPr/>
      <dgm:t>
        <a:bodyPr/>
        <a:lstStyle/>
        <a:p>
          <a:r>
            <a:rPr lang="en-US" dirty="0" err="1" smtClean="0"/>
            <a:t>TRiO</a:t>
          </a:r>
          <a:r>
            <a:rPr lang="en-US" dirty="0" smtClean="0"/>
            <a:t> </a:t>
          </a:r>
          <a:endParaRPr lang="en-US" dirty="0"/>
        </a:p>
      </dgm:t>
    </dgm:pt>
    <dgm:pt modelId="{2D9F7C18-1DE0-424D-933E-FF03C10F3850}" type="parTrans" cxnId="{788774C9-1D6A-438F-BA0A-09F6EF807435}">
      <dgm:prSet/>
      <dgm:spPr/>
      <dgm:t>
        <a:bodyPr/>
        <a:lstStyle/>
        <a:p>
          <a:endParaRPr lang="en-US"/>
        </a:p>
      </dgm:t>
    </dgm:pt>
    <dgm:pt modelId="{EF4780CA-D754-4AF4-8B5A-9F30634D6BA8}" type="sibTrans" cxnId="{788774C9-1D6A-438F-BA0A-09F6EF807435}">
      <dgm:prSet/>
      <dgm:spPr/>
      <dgm:t>
        <a:bodyPr/>
        <a:lstStyle/>
        <a:p>
          <a:endParaRPr lang="en-US"/>
        </a:p>
      </dgm:t>
    </dgm:pt>
    <dgm:pt modelId="{5AE9E325-3BE1-4E32-AB34-0F126D5FCDE5}">
      <dgm:prSet phldrT="[Text]"/>
      <dgm:spPr/>
      <dgm:t>
        <a:bodyPr/>
        <a:lstStyle/>
        <a:p>
          <a:r>
            <a:rPr lang="en-US" dirty="0" smtClean="0"/>
            <a:t>AANAPISI</a:t>
          </a:r>
          <a:endParaRPr lang="en-US" dirty="0"/>
        </a:p>
      </dgm:t>
    </dgm:pt>
    <dgm:pt modelId="{98650D56-9C43-4505-9DA1-4D3C821A1690}" type="parTrans" cxnId="{05E98F03-5CB2-436C-9F04-9DB03E07AB54}">
      <dgm:prSet/>
      <dgm:spPr/>
      <dgm:t>
        <a:bodyPr/>
        <a:lstStyle/>
        <a:p>
          <a:endParaRPr lang="en-US"/>
        </a:p>
      </dgm:t>
    </dgm:pt>
    <dgm:pt modelId="{9CCD223C-9B7D-4CFD-B1B8-F39EDEF707D5}" type="sibTrans" cxnId="{05E98F03-5CB2-436C-9F04-9DB03E07AB54}">
      <dgm:prSet/>
      <dgm:spPr/>
      <dgm:t>
        <a:bodyPr/>
        <a:lstStyle/>
        <a:p>
          <a:endParaRPr lang="en-US"/>
        </a:p>
      </dgm:t>
    </dgm:pt>
    <dgm:pt modelId="{00BB640D-5BB7-4F3A-896B-B2BA326CB2FC}">
      <dgm:prSet phldrT="[Text]"/>
      <dgm:spPr/>
      <dgm:t>
        <a:bodyPr/>
        <a:lstStyle/>
        <a:p>
          <a:r>
            <a:rPr lang="en-US" dirty="0" smtClean="0"/>
            <a:t>Title III</a:t>
          </a:r>
          <a:endParaRPr lang="en-US" dirty="0"/>
        </a:p>
      </dgm:t>
    </dgm:pt>
    <dgm:pt modelId="{4597D818-6D11-4AC2-BFAD-8621DB5E5ADD}" type="parTrans" cxnId="{51125616-11B8-4BE9-A997-EF563071CECD}">
      <dgm:prSet/>
      <dgm:spPr/>
      <dgm:t>
        <a:bodyPr/>
        <a:lstStyle/>
        <a:p>
          <a:endParaRPr lang="en-US"/>
        </a:p>
      </dgm:t>
    </dgm:pt>
    <dgm:pt modelId="{9E25FE7B-3B2C-4503-A94A-ADA51579DD87}" type="sibTrans" cxnId="{51125616-11B8-4BE9-A997-EF563071CECD}">
      <dgm:prSet/>
      <dgm:spPr/>
      <dgm:t>
        <a:bodyPr/>
        <a:lstStyle/>
        <a:p>
          <a:endParaRPr lang="en-US"/>
        </a:p>
      </dgm:t>
    </dgm:pt>
    <dgm:pt modelId="{70D9E217-76F6-46DE-9203-364EB5B5819B}">
      <dgm:prSet phldrT="[Text]"/>
      <dgm:spPr/>
      <dgm:t>
        <a:bodyPr/>
        <a:lstStyle/>
        <a:p>
          <a:endParaRPr lang="en-US"/>
        </a:p>
      </dgm:t>
    </dgm:pt>
    <dgm:pt modelId="{727F31F3-DC16-422C-A2F6-FE8C55FB77E1}" type="parTrans" cxnId="{384BD716-1D85-4806-BE7E-7C19D197EC8C}">
      <dgm:prSet/>
      <dgm:spPr/>
      <dgm:t>
        <a:bodyPr/>
        <a:lstStyle/>
        <a:p>
          <a:endParaRPr lang="en-US"/>
        </a:p>
      </dgm:t>
    </dgm:pt>
    <dgm:pt modelId="{46FBE39B-D349-4812-8DF6-C1750FAE63BA}" type="sibTrans" cxnId="{384BD716-1D85-4806-BE7E-7C19D197EC8C}">
      <dgm:prSet/>
      <dgm:spPr/>
      <dgm:t>
        <a:bodyPr/>
        <a:lstStyle/>
        <a:p>
          <a:endParaRPr lang="en-US"/>
        </a:p>
      </dgm:t>
    </dgm:pt>
    <dgm:pt modelId="{53E840FE-FEAE-4ED6-8D8F-D6A81E2051F0}">
      <dgm:prSet/>
      <dgm:spPr/>
      <dgm:t>
        <a:bodyPr/>
        <a:lstStyle/>
        <a:p>
          <a:endParaRPr lang="en-US"/>
        </a:p>
      </dgm:t>
    </dgm:pt>
    <dgm:pt modelId="{BCC5222E-1CE3-4B07-9E9D-12149632F80E}" type="parTrans" cxnId="{2D92211C-0B2D-4E08-BC28-6CE0FBF04C68}">
      <dgm:prSet/>
      <dgm:spPr/>
      <dgm:t>
        <a:bodyPr/>
        <a:lstStyle/>
        <a:p>
          <a:endParaRPr lang="en-US"/>
        </a:p>
      </dgm:t>
    </dgm:pt>
    <dgm:pt modelId="{55990A00-46BB-4807-A679-EA4B12D36096}" type="sibTrans" cxnId="{2D92211C-0B2D-4E08-BC28-6CE0FBF04C68}">
      <dgm:prSet/>
      <dgm:spPr/>
      <dgm:t>
        <a:bodyPr/>
        <a:lstStyle/>
        <a:p>
          <a:endParaRPr lang="en-US"/>
        </a:p>
      </dgm:t>
    </dgm:pt>
    <dgm:pt modelId="{ED7AFEE5-297D-4743-B481-DA1997138A12}">
      <dgm:prSet/>
      <dgm:spPr/>
      <dgm:t>
        <a:bodyPr/>
        <a:lstStyle/>
        <a:p>
          <a:endParaRPr lang="en-US"/>
        </a:p>
      </dgm:t>
    </dgm:pt>
    <dgm:pt modelId="{79B3A5B0-9B28-40AF-AE5A-E8DD0D081683}" type="parTrans" cxnId="{CF121D75-7AD3-4243-B2D9-F0D22EDA3467}">
      <dgm:prSet/>
      <dgm:spPr/>
      <dgm:t>
        <a:bodyPr/>
        <a:lstStyle/>
        <a:p>
          <a:endParaRPr lang="en-US"/>
        </a:p>
      </dgm:t>
    </dgm:pt>
    <dgm:pt modelId="{49808E7B-DAE8-4897-83BF-14FD9637E7AF}" type="sibTrans" cxnId="{CF121D75-7AD3-4243-B2D9-F0D22EDA3467}">
      <dgm:prSet/>
      <dgm:spPr/>
      <dgm:t>
        <a:bodyPr/>
        <a:lstStyle/>
        <a:p>
          <a:endParaRPr lang="en-US"/>
        </a:p>
      </dgm:t>
    </dgm:pt>
    <dgm:pt modelId="{676B5ABA-07F2-4103-93F3-4D3DCFD010C9}">
      <dgm:prSet phldrT="[Text]"/>
      <dgm:spPr/>
      <dgm:t>
        <a:bodyPr/>
        <a:lstStyle/>
        <a:p>
          <a:r>
            <a:rPr lang="en-US" dirty="0" smtClean="0"/>
            <a:t>The New Student Services</a:t>
          </a:r>
          <a:endParaRPr lang="en-US" dirty="0"/>
        </a:p>
      </dgm:t>
    </dgm:pt>
    <dgm:pt modelId="{BC610D69-5450-4953-B2E2-7237B062A7AB}" type="parTrans" cxnId="{7AF319D5-99BC-4C87-8A1C-B1D6E9CFC69C}">
      <dgm:prSet/>
      <dgm:spPr/>
      <dgm:t>
        <a:bodyPr/>
        <a:lstStyle/>
        <a:p>
          <a:endParaRPr lang="en-US"/>
        </a:p>
      </dgm:t>
    </dgm:pt>
    <dgm:pt modelId="{D9BA778D-FEBF-42BA-8C4A-70B0985ED524}" type="sibTrans" cxnId="{7AF319D5-99BC-4C87-8A1C-B1D6E9CFC69C}">
      <dgm:prSet/>
      <dgm:spPr/>
      <dgm:t>
        <a:bodyPr/>
        <a:lstStyle/>
        <a:p>
          <a:endParaRPr lang="en-US"/>
        </a:p>
      </dgm:t>
    </dgm:pt>
    <dgm:pt modelId="{4E28FB37-3ED9-4D7D-8AFD-963872C1CED0}">
      <dgm:prSet phldrT="[Text]"/>
      <dgm:spPr/>
      <dgm:t>
        <a:bodyPr/>
        <a:lstStyle/>
        <a:p>
          <a:endParaRPr lang="en-US" dirty="0"/>
        </a:p>
      </dgm:t>
    </dgm:pt>
    <dgm:pt modelId="{E89D9E6F-CD0B-4D81-AB52-9EC23EA5E46B}" type="parTrans" cxnId="{9CA55F83-892B-48DA-8542-5671D5812EF9}">
      <dgm:prSet/>
      <dgm:spPr/>
      <dgm:t>
        <a:bodyPr/>
        <a:lstStyle/>
        <a:p>
          <a:endParaRPr lang="en-US"/>
        </a:p>
      </dgm:t>
    </dgm:pt>
    <dgm:pt modelId="{42F9966F-54FA-4477-8106-DF27EA17F459}" type="sibTrans" cxnId="{9CA55F83-892B-48DA-8542-5671D5812EF9}">
      <dgm:prSet/>
      <dgm:spPr/>
      <dgm:t>
        <a:bodyPr/>
        <a:lstStyle/>
        <a:p>
          <a:endParaRPr lang="en-US"/>
        </a:p>
      </dgm:t>
    </dgm:pt>
    <dgm:pt modelId="{29B144D2-460A-4F68-90A5-D2331B130685}">
      <dgm:prSet phldrT="[Text]"/>
      <dgm:spPr/>
      <dgm:t>
        <a:bodyPr/>
        <a:lstStyle/>
        <a:p>
          <a:r>
            <a:rPr lang="en-US" dirty="0" smtClean="0"/>
            <a:t>Public Information Office</a:t>
          </a:r>
          <a:endParaRPr lang="en-US" dirty="0"/>
        </a:p>
      </dgm:t>
    </dgm:pt>
    <dgm:pt modelId="{5E71F263-1C58-4C20-A11F-8EAAC90FEAD3}" type="parTrans" cxnId="{27F1E945-423B-47BB-A2AC-E6F02BF3C631}">
      <dgm:prSet/>
      <dgm:spPr/>
      <dgm:t>
        <a:bodyPr/>
        <a:lstStyle/>
        <a:p>
          <a:endParaRPr lang="en-US"/>
        </a:p>
      </dgm:t>
    </dgm:pt>
    <dgm:pt modelId="{A27091B1-455E-4DD1-9D8D-3A31404EAD86}" type="sibTrans" cxnId="{27F1E945-423B-47BB-A2AC-E6F02BF3C631}">
      <dgm:prSet/>
      <dgm:spPr/>
      <dgm:t>
        <a:bodyPr/>
        <a:lstStyle/>
        <a:p>
          <a:endParaRPr lang="en-US"/>
        </a:p>
      </dgm:t>
    </dgm:pt>
    <dgm:pt modelId="{5E419F04-3D00-4CA0-AED4-966593CF0A0A}" type="pres">
      <dgm:prSet presAssocID="{FDE0C96E-4F63-4F5B-BA63-CABD27326C2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32CD18-4C73-43E8-8D0D-D15664F32C2E}" type="pres">
      <dgm:prSet presAssocID="{C8C9AC21-3FFA-4C9D-90AA-D6B660604937}" presName="centerShape" presStyleLbl="node0" presStyleIdx="0" presStyleCnt="1"/>
      <dgm:spPr/>
      <dgm:t>
        <a:bodyPr/>
        <a:lstStyle/>
        <a:p>
          <a:endParaRPr lang="en-US"/>
        </a:p>
      </dgm:t>
    </dgm:pt>
    <dgm:pt modelId="{1E3A3621-59C7-42A1-97A5-EC6ABE8BA2DF}" type="pres">
      <dgm:prSet presAssocID="{98650D56-9C43-4505-9DA1-4D3C821A1690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4F2E1842-6D3A-42B0-9888-E161EA49B4CD}" type="pres">
      <dgm:prSet presAssocID="{5AE9E325-3BE1-4E32-AB34-0F126D5FCDE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05A75D-3CA7-401C-9709-F3CF2987108E}" type="pres">
      <dgm:prSet presAssocID="{4597D818-6D11-4AC2-BFAD-8621DB5E5ADD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FFB85016-4115-4059-B1FF-07AFB8C98554}" type="pres">
      <dgm:prSet presAssocID="{00BB640D-5BB7-4F3A-896B-B2BA326CB2F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AFC14-E648-4C4D-BFF7-757604C9C650}" type="pres">
      <dgm:prSet presAssocID="{BC610D69-5450-4953-B2E2-7237B062A7AB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3E3D1F3A-BC08-4579-A470-1D433C76839E}" type="pres">
      <dgm:prSet presAssocID="{676B5ABA-07F2-4103-93F3-4D3DCFD010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673CB-A3A9-4FAF-8C81-720B633D0E80}" type="pres">
      <dgm:prSet presAssocID="{5E71F263-1C58-4C20-A11F-8EAAC90FEAD3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B467970C-96CA-4987-A326-862A6DB716FF}" type="pres">
      <dgm:prSet presAssocID="{29B144D2-460A-4F68-90A5-D2331B13068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661E7E-8B0C-4136-BB75-817E9B74FFD4}" type="presOf" srcId="{C8C9AC21-3FFA-4C9D-90AA-D6B660604937}" destId="{3632CD18-4C73-43E8-8D0D-D15664F32C2E}" srcOrd="0" destOrd="0" presId="urn:microsoft.com/office/officeart/2005/8/layout/radial4"/>
    <dgm:cxn modelId="{53774E6D-8EC5-4966-82BB-9FF2DB1166A3}" type="presOf" srcId="{5E71F263-1C58-4C20-A11F-8EAAC90FEAD3}" destId="{965673CB-A3A9-4FAF-8C81-720B633D0E80}" srcOrd="0" destOrd="0" presId="urn:microsoft.com/office/officeart/2005/8/layout/radial4"/>
    <dgm:cxn modelId="{7AF319D5-99BC-4C87-8A1C-B1D6E9CFC69C}" srcId="{C8C9AC21-3FFA-4C9D-90AA-D6B660604937}" destId="{676B5ABA-07F2-4103-93F3-4D3DCFD010C9}" srcOrd="2" destOrd="0" parTransId="{BC610D69-5450-4953-B2E2-7237B062A7AB}" sibTransId="{D9BA778D-FEBF-42BA-8C4A-70B0985ED524}"/>
    <dgm:cxn modelId="{2D92211C-0B2D-4E08-BC28-6CE0FBF04C68}" srcId="{FDE0C96E-4F63-4F5B-BA63-CABD27326C2C}" destId="{53E840FE-FEAE-4ED6-8D8F-D6A81E2051F0}" srcOrd="2" destOrd="0" parTransId="{BCC5222E-1CE3-4B07-9E9D-12149632F80E}" sibTransId="{55990A00-46BB-4807-A679-EA4B12D36096}"/>
    <dgm:cxn modelId="{05E98F03-5CB2-436C-9F04-9DB03E07AB54}" srcId="{C8C9AC21-3FFA-4C9D-90AA-D6B660604937}" destId="{5AE9E325-3BE1-4E32-AB34-0F126D5FCDE5}" srcOrd="0" destOrd="0" parTransId="{98650D56-9C43-4505-9DA1-4D3C821A1690}" sibTransId="{9CCD223C-9B7D-4CFD-B1B8-F39EDEF707D5}"/>
    <dgm:cxn modelId="{869C9BDE-C018-4E87-9DC8-7B4038726906}" type="presOf" srcId="{29B144D2-460A-4F68-90A5-D2331B130685}" destId="{B467970C-96CA-4987-A326-862A6DB716FF}" srcOrd="0" destOrd="0" presId="urn:microsoft.com/office/officeart/2005/8/layout/radial4"/>
    <dgm:cxn modelId="{51125616-11B8-4BE9-A997-EF563071CECD}" srcId="{C8C9AC21-3FFA-4C9D-90AA-D6B660604937}" destId="{00BB640D-5BB7-4F3A-896B-B2BA326CB2FC}" srcOrd="1" destOrd="0" parTransId="{4597D818-6D11-4AC2-BFAD-8621DB5E5ADD}" sibTransId="{9E25FE7B-3B2C-4503-A94A-ADA51579DD87}"/>
    <dgm:cxn modelId="{384BD716-1D85-4806-BE7E-7C19D197EC8C}" srcId="{4E28FB37-3ED9-4D7D-8AFD-963872C1CED0}" destId="{70D9E217-76F6-46DE-9203-364EB5B5819B}" srcOrd="0" destOrd="0" parTransId="{727F31F3-DC16-422C-A2F6-FE8C55FB77E1}" sibTransId="{46FBE39B-D349-4812-8DF6-C1750FAE63BA}"/>
    <dgm:cxn modelId="{49A5DCC9-5807-4DA2-BA69-CFE8B3D92D66}" type="presOf" srcId="{676B5ABA-07F2-4103-93F3-4D3DCFD010C9}" destId="{3E3D1F3A-BC08-4579-A470-1D433C76839E}" srcOrd="0" destOrd="0" presId="urn:microsoft.com/office/officeart/2005/8/layout/radial4"/>
    <dgm:cxn modelId="{363F13DF-B613-43F4-A106-29577EFFEBE5}" type="presOf" srcId="{BC610D69-5450-4953-B2E2-7237B062A7AB}" destId="{BDCAFC14-E648-4C4D-BFF7-757604C9C650}" srcOrd="0" destOrd="0" presId="urn:microsoft.com/office/officeart/2005/8/layout/radial4"/>
    <dgm:cxn modelId="{CF121D75-7AD3-4243-B2D9-F0D22EDA3467}" srcId="{FDE0C96E-4F63-4F5B-BA63-CABD27326C2C}" destId="{ED7AFEE5-297D-4743-B481-DA1997138A12}" srcOrd="3" destOrd="0" parTransId="{79B3A5B0-9B28-40AF-AE5A-E8DD0D081683}" sibTransId="{49808E7B-DAE8-4897-83BF-14FD9637E7AF}"/>
    <dgm:cxn modelId="{1D8D5BEA-08A0-4BB2-857E-EA832CCB508C}" type="presOf" srcId="{98650D56-9C43-4505-9DA1-4D3C821A1690}" destId="{1E3A3621-59C7-42A1-97A5-EC6ABE8BA2DF}" srcOrd="0" destOrd="0" presId="urn:microsoft.com/office/officeart/2005/8/layout/radial4"/>
    <dgm:cxn modelId="{27F1E945-423B-47BB-A2AC-E6F02BF3C631}" srcId="{C8C9AC21-3FFA-4C9D-90AA-D6B660604937}" destId="{29B144D2-460A-4F68-90A5-D2331B130685}" srcOrd="3" destOrd="0" parTransId="{5E71F263-1C58-4C20-A11F-8EAAC90FEAD3}" sibTransId="{A27091B1-455E-4DD1-9D8D-3A31404EAD86}"/>
    <dgm:cxn modelId="{9CA55F83-892B-48DA-8542-5671D5812EF9}" srcId="{FDE0C96E-4F63-4F5B-BA63-CABD27326C2C}" destId="{4E28FB37-3ED9-4D7D-8AFD-963872C1CED0}" srcOrd="1" destOrd="0" parTransId="{E89D9E6F-CD0B-4D81-AB52-9EC23EA5E46B}" sibTransId="{42F9966F-54FA-4477-8106-DF27EA17F459}"/>
    <dgm:cxn modelId="{788774C9-1D6A-438F-BA0A-09F6EF807435}" srcId="{FDE0C96E-4F63-4F5B-BA63-CABD27326C2C}" destId="{C8C9AC21-3FFA-4C9D-90AA-D6B660604937}" srcOrd="0" destOrd="0" parTransId="{2D9F7C18-1DE0-424D-933E-FF03C10F3850}" sibTransId="{EF4780CA-D754-4AF4-8B5A-9F30634D6BA8}"/>
    <dgm:cxn modelId="{063E871E-DA30-4A2B-A893-F1E719848C63}" type="presOf" srcId="{FDE0C96E-4F63-4F5B-BA63-CABD27326C2C}" destId="{5E419F04-3D00-4CA0-AED4-966593CF0A0A}" srcOrd="0" destOrd="0" presId="urn:microsoft.com/office/officeart/2005/8/layout/radial4"/>
    <dgm:cxn modelId="{8109B576-20E6-400A-A63D-7F0F12E37512}" type="presOf" srcId="{5AE9E325-3BE1-4E32-AB34-0F126D5FCDE5}" destId="{4F2E1842-6D3A-42B0-9888-E161EA49B4CD}" srcOrd="0" destOrd="0" presId="urn:microsoft.com/office/officeart/2005/8/layout/radial4"/>
    <dgm:cxn modelId="{A95E5543-DC48-41FC-81B6-03D7B69B223F}" type="presOf" srcId="{4597D818-6D11-4AC2-BFAD-8621DB5E5ADD}" destId="{C005A75D-3CA7-401C-9709-F3CF2987108E}" srcOrd="0" destOrd="0" presId="urn:microsoft.com/office/officeart/2005/8/layout/radial4"/>
    <dgm:cxn modelId="{791C1780-2287-4E8A-8740-8EAA9796846A}" type="presOf" srcId="{00BB640D-5BB7-4F3A-896B-B2BA326CB2FC}" destId="{FFB85016-4115-4059-B1FF-07AFB8C98554}" srcOrd="0" destOrd="0" presId="urn:microsoft.com/office/officeart/2005/8/layout/radial4"/>
    <dgm:cxn modelId="{E5F899D3-B2C7-449C-973F-5DC340CA8810}" type="presParOf" srcId="{5E419F04-3D00-4CA0-AED4-966593CF0A0A}" destId="{3632CD18-4C73-43E8-8D0D-D15664F32C2E}" srcOrd="0" destOrd="0" presId="urn:microsoft.com/office/officeart/2005/8/layout/radial4"/>
    <dgm:cxn modelId="{4D42CF8E-E36F-4294-92F4-762AF31795DD}" type="presParOf" srcId="{5E419F04-3D00-4CA0-AED4-966593CF0A0A}" destId="{1E3A3621-59C7-42A1-97A5-EC6ABE8BA2DF}" srcOrd="1" destOrd="0" presId="urn:microsoft.com/office/officeart/2005/8/layout/radial4"/>
    <dgm:cxn modelId="{CDA2C7BB-5E46-42E0-9544-E505665E4358}" type="presParOf" srcId="{5E419F04-3D00-4CA0-AED4-966593CF0A0A}" destId="{4F2E1842-6D3A-42B0-9888-E161EA49B4CD}" srcOrd="2" destOrd="0" presId="urn:microsoft.com/office/officeart/2005/8/layout/radial4"/>
    <dgm:cxn modelId="{8C0678D6-7B11-4D01-A448-AA97C373B001}" type="presParOf" srcId="{5E419F04-3D00-4CA0-AED4-966593CF0A0A}" destId="{C005A75D-3CA7-401C-9709-F3CF2987108E}" srcOrd="3" destOrd="0" presId="urn:microsoft.com/office/officeart/2005/8/layout/radial4"/>
    <dgm:cxn modelId="{AB00D2B9-2164-4BC9-AFAC-62E865BD2EA2}" type="presParOf" srcId="{5E419F04-3D00-4CA0-AED4-966593CF0A0A}" destId="{FFB85016-4115-4059-B1FF-07AFB8C98554}" srcOrd="4" destOrd="0" presId="urn:microsoft.com/office/officeart/2005/8/layout/radial4"/>
    <dgm:cxn modelId="{4F0626B6-32FF-440A-89B5-A5ADF83A252E}" type="presParOf" srcId="{5E419F04-3D00-4CA0-AED4-966593CF0A0A}" destId="{BDCAFC14-E648-4C4D-BFF7-757604C9C650}" srcOrd="5" destOrd="0" presId="urn:microsoft.com/office/officeart/2005/8/layout/radial4"/>
    <dgm:cxn modelId="{83A4AA48-6EC3-447C-94FF-BAC13666C28E}" type="presParOf" srcId="{5E419F04-3D00-4CA0-AED4-966593CF0A0A}" destId="{3E3D1F3A-BC08-4579-A470-1D433C76839E}" srcOrd="6" destOrd="0" presId="urn:microsoft.com/office/officeart/2005/8/layout/radial4"/>
    <dgm:cxn modelId="{AB4BB929-612F-4E01-891C-74E90CB45DEF}" type="presParOf" srcId="{5E419F04-3D00-4CA0-AED4-966593CF0A0A}" destId="{965673CB-A3A9-4FAF-8C81-720B633D0E80}" srcOrd="7" destOrd="0" presId="urn:microsoft.com/office/officeart/2005/8/layout/radial4"/>
    <dgm:cxn modelId="{D57AD30D-91F6-4C07-A52A-D7377A28D515}" type="presParOf" srcId="{5E419F04-3D00-4CA0-AED4-966593CF0A0A}" destId="{B467970C-96CA-4987-A326-862A6DB716F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2CD18-4C73-43E8-8D0D-D15664F32C2E}">
      <dsp:nvSpPr>
        <dsp:cNvPr id="0" name=""/>
        <dsp:cNvSpPr/>
      </dsp:nvSpPr>
      <dsp:spPr>
        <a:xfrm>
          <a:off x="2087087" y="2456322"/>
          <a:ext cx="1543872" cy="15438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TRiO</a:t>
          </a:r>
          <a:r>
            <a:rPr lang="en-US" sz="3800" kern="1200" dirty="0" smtClean="0"/>
            <a:t> </a:t>
          </a:r>
          <a:endParaRPr lang="en-US" sz="3800" kern="1200" dirty="0"/>
        </a:p>
      </dsp:txBody>
      <dsp:txXfrm>
        <a:off x="2313182" y="2682417"/>
        <a:ext cx="1091682" cy="1091682"/>
      </dsp:txXfrm>
    </dsp:sp>
    <dsp:sp modelId="{1E3A3621-59C7-42A1-97A5-EC6ABE8BA2DF}">
      <dsp:nvSpPr>
        <dsp:cNvPr id="0" name=""/>
        <dsp:cNvSpPr/>
      </dsp:nvSpPr>
      <dsp:spPr>
        <a:xfrm rot="11700000">
          <a:off x="711313" y="2613540"/>
          <a:ext cx="1349213" cy="4400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E1842-6D3A-42B0-9888-E161EA49B4CD}">
      <dsp:nvSpPr>
        <dsp:cNvPr id="0" name=""/>
        <dsp:cNvSpPr/>
      </dsp:nvSpPr>
      <dsp:spPr>
        <a:xfrm>
          <a:off x="960" y="2072269"/>
          <a:ext cx="1466679" cy="117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AANAPISI</a:t>
          </a:r>
          <a:endParaRPr lang="en-US" sz="2100" kern="1200" dirty="0"/>
        </a:p>
      </dsp:txBody>
      <dsp:txXfrm>
        <a:off x="35326" y="2106635"/>
        <a:ext cx="1397947" cy="1104611"/>
      </dsp:txXfrm>
    </dsp:sp>
    <dsp:sp modelId="{C005A75D-3CA7-401C-9709-F3CF2987108E}">
      <dsp:nvSpPr>
        <dsp:cNvPr id="0" name=""/>
        <dsp:cNvSpPr/>
      </dsp:nvSpPr>
      <dsp:spPr>
        <a:xfrm rot="14700000">
          <a:off x="1539894" y="1626075"/>
          <a:ext cx="1349213" cy="4400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85016-4115-4059-B1FF-07AFB8C98554}">
      <dsp:nvSpPr>
        <dsp:cNvPr id="0" name=""/>
        <dsp:cNvSpPr/>
      </dsp:nvSpPr>
      <dsp:spPr>
        <a:xfrm>
          <a:off x="1196060" y="648004"/>
          <a:ext cx="1466679" cy="117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Title III</a:t>
          </a:r>
          <a:endParaRPr lang="en-US" sz="2100" kern="1200" dirty="0"/>
        </a:p>
      </dsp:txBody>
      <dsp:txXfrm>
        <a:off x="1230426" y="682370"/>
        <a:ext cx="1397947" cy="1104611"/>
      </dsp:txXfrm>
    </dsp:sp>
    <dsp:sp modelId="{BDCAFC14-E648-4C4D-BFF7-757604C9C650}">
      <dsp:nvSpPr>
        <dsp:cNvPr id="0" name=""/>
        <dsp:cNvSpPr/>
      </dsp:nvSpPr>
      <dsp:spPr>
        <a:xfrm rot="17700000">
          <a:off x="2828938" y="1626075"/>
          <a:ext cx="1349213" cy="4400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3D1F3A-BC08-4579-A470-1D433C76839E}">
      <dsp:nvSpPr>
        <dsp:cNvPr id="0" name=""/>
        <dsp:cNvSpPr/>
      </dsp:nvSpPr>
      <dsp:spPr>
        <a:xfrm>
          <a:off x="3055307" y="648004"/>
          <a:ext cx="1466679" cy="117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 New Student Services</a:t>
          </a:r>
          <a:endParaRPr lang="en-US" sz="2100" kern="1200" dirty="0"/>
        </a:p>
      </dsp:txBody>
      <dsp:txXfrm>
        <a:off x="3089673" y="682370"/>
        <a:ext cx="1397947" cy="1104611"/>
      </dsp:txXfrm>
    </dsp:sp>
    <dsp:sp modelId="{965673CB-A3A9-4FAF-8C81-720B633D0E80}">
      <dsp:nvSpPr>
        <dsp:cNvPr id="0" name=""/>
        <dsp:cNvSpPr/>
      </dsp:nvSpPr>
      <dsp:spPr>
        <a:xfrm rot="20700000">
          <a:off x="3657520" y="2613540"/>
          <a:ext cx="1349213" cy="44000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7970C-96CA-4987-A326-862A6DB716FF}">
      <dsp:nvSpPr>
        <dsp:cNvPr id="0" name=""/>
        <dsp:cNvSpPr/>
      </dsp:nvSpPr>
      <dsp:spPr>
        <a:xfrm>
          <a:off x="4250407" y="2072269"/>
          <a:ext cx="1466679" cy="117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Public Information Office</a:t>
          </a:r>
          <a:endParaRPr lang="en-US" sz="2100" kern="1200" dirty="0"/>
        </a:p>
      </dsp:txBody>
      <dsp:txXfrm>
        <a:off x="4284773" y="2106635"/>
        <a:ext cx="1397947" cy="1104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5/8/2015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5/8/2015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0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2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5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10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/>
              <a:t>5/8/2015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youtube.com/watch?v=EwYzz4tDla0" TargetMode="External"/><Relationship Id="rId7" Type="http://schemas.openxmlformats.org/officeDocument/2006/relationships/diagramColors" Target="../diagrams/colors1.xml"/><Relationship Id="rId2" Type="http://schemas.openxmlformats.org/officeDocument/2006/relationships/hyperlink" Target="https://www.youtube.com/watch?v=whwhxiBUaxU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83" y="381000"/>
            <a:ext cx="4708847" cy="4119336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212" y="189723"/>
            <a:ext cx="11658600" cy="128112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“Integrating AAPI Culture through Conceptualized Reading”</a:t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43968" y="1518462"/>
            <a:ext cx="2395936" cy="762000"/>
          </a:xfrm>
        </p:spPr>
        <p:txBody>
          <a:bodyPr/>
          <a:lstStyle/>
          <a:p>
            <a:r>
              <a:rPr lang="en-US" dirty="0" smtClean="0"/>
              <a:t>Fall Quarter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4" y="2286000"/>
            <a:ext cx="3121824" cy="4255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742" y="2280462"/>
            <a:ext cx="2819400" cy="4255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012" y="2280462"/>
            <a:ext cx="2856204" cy="4261112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idx="1"/>
          </p:nvPr>
        </p:nvSpPr>
        <p:spPr>
          <a:xfrm>
            <a:off x="4782742" y="1518462"/>
            <a:ext cx="2819400" cy="762000"/>
          </a:xfrm>
        </p:spPr>
        <p:txBody>
          <a:bodyPr/>
          <a:lstStyle/>
          <a:p>
            <a:r>
              <a:rPr lang="en-US" dirty="0" smtClean="0"/>
              <a:t>Winter Quarter 2014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idx="1"/>
          </p:nvPr>
        </p:nvSpPr>
        <p:spPr>
          <a:xfrm>
            <a:off x="8645524" y="1476387"/>
            <a:ext cx="2850349" cy="854091"/>
          </a:xfrm>
        </p:spPr>
        <p:txBody>
          <a:bodyPr/>
          <a:lstStyle/>
          <a:p>
            <a:pPr algn="ctr"/>
            <a:r>
              <a:rPr lang="en-US" dirty="0" smtClean="0"/>
              <a:t>Spring Quarter 2014</a:t>
            </a:r>
          </a:p>
        </p:txBody>
      </p:sp>
    </p:spTree>
    <p:extLst>
      <p:ext uri="{BB962C8B-B14F-4D97-AF65-F5344CB8AC3E}">
        <p14:creationId xmlns:p14="http://schemas.microsoft.com/office/powerpoint/2010/main" val="5317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smtClean="0"/>
              <a:t>ESL Class Winter 2014</a:t>
            </a:r>
            <a:endParaRPr lang="en-US" sz="45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56166" y="1752600"/>
            <a:ext cx="8276493" cy="46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2" y="5181600"/>
            <a:ext cx="11582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“College Awareness for AAPI Students Designated</a:t>
            </a:r>
          </a:p>
          <a:p>
            <a:pPr algn="ctr"/>
            <a:r>
              <a:rPr lang="en-US" sz="3600" b="1" dirty="0" smtClean="0"/>
              <a:t>Under HB 1079”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012" y="152400"/>
            <a:ext cx="3508199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12" y="152400"/>
            <a:ext cx="352950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457200"/>
            <a:ext cx="5410200" cy="594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12" y="457200"/>
            <a:ext cx="5867400" cy="59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381000"/>
            <a:ext cx="10515600" cy="85930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AAPI General Election Assignment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1752600"/>
            <a:ext cx="4158952" cy="4932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012" y="1725499"/>
            <a:ext cx="4417237" cy="49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457199"/>
            <a:ext cx="11353799" cy="877079"/>
          </a:xfrm>
        </p:spPr>
        <p:txBody>
          <a:bodyPr>
            <a:noAutofit/>
          </a:bodyPr>
          <a:lstStyle/>
          <a:p>
            <a:pPr algn="ctr">
              <a:defRPr sz="2200" b="1" i="0" u="none" strike="noStrike" kern="1200" baseline="0">
                <a:solidFill>
                  <a:srgbClr val="652825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rgbClr val="652825">
                    <a:lumMod val="75000"/>
                    <a:lumOff val="25000"/>
                  </a:srgbClr>
                </a:solidFill>
              </a:rPr>
              <a:t>ABE Advising through Persistent Intervention (AAPI) for COMPASS Class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21385207"/>
              </p:ext>
            </p:extLst>
          </p:nvPr>
        </p:nvGraphicFramePr>
        <p:xfrm>
          <a:off x="2132012" y="1676400"/>
          <a:ext cx="75819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35" y="2359552"/>
            <a:ext cx="3109229" cy="3596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60" y="1684538"/>
            <a:ext cx="2987299" cy="713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67" y="2352442"/>
            <a:ext cx="3097036" cy="357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988" y="1646258"/>
            <a:ext cx="3334801" cy="713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030" y="2334152"/>
            <a:ext cx="3151905" cy="359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4578" y="1511121"/>
            <a:ext cx="3267739" cy="823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21758" y="714685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Fall 2013 COMPASS Class Outcomes</a:t>
            </a:r>
          </a:p>
        </p:txBody>
      </p:sp>
    </p:spTree>
    <p:extLst>
      <p:ext uri="{BB962C8B-B14F-4D97-AF65-F5344CB8AC3E}">
        <p14:creationId xmlns:p14="http://schemas.microsoft.com/office/powerpoint/2010/main" val="41734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60" y="1684538"/>
            <a:ext cx="2987299" cy="713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88" y="1646258"/>
            <a:ext cx="3334801" cy="713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578" y="1511121"/>
            <a:ext cx="3267739" cy="823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21758" y="714685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Winter 2014 COMPASS </a:t>
            </a:r>
            <a:r>
              <a:rPr lang="en-US" sz="3600" b="1" dirty="0"/>
              <a:t>Class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94" y="2695954"/>
            <a:ext cx="3109229" cy="3596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465" y="2670194"/>
            <a:ext cx="3097036" cy="3578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315" y="2651904"/>
            <a:ext cx="315800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4" y="914400"/>
            <a:ext cx="9142999" cy="2667000"/>
          </a:xfrm>
        </p:spPr>
        <p:txBody>
          <a:bodyPr/>
          <a:lstStyle/>
          <a:p>
            <a:pPr algn="ctr"/>
            <a:r>
              <a:rPr lang="en-US" dirty="0"/>
              <a:t>Promising Results from Fall 2013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1936" y="5257800"/>
            <a:ext cx="9525000" cy="11430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VOICES INTERVENTION OUTCOMES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Five Dimensions of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2" y="1981200"/>
            <a:ext cx="6400799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Cognitive Engagement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Behavioral Engagement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Teacher Press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Student-Faculty Interactions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/>
              <a:t>Academic Resilience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dirty="0" smtClean="0"/>
              <a:t>VOICES Mission Statement </a:t>
            </a:r>
            <a:endParaRPr lang="en-US" sz="45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6612" y="1905000"/>
            <a:ext cx="112014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VOICES is a </a:t>
            </a:r>
            <a:r>
              <a:rPr lang="en-US" u="sng" dirty="0">
                <a:solidFill>
                  <a:srgbClr val="0070C0"/>
                </a:solidFill>
              </a:rPr>
              <a:t>collaborative</a:t>
            </a:r>
            <a:r>
              <a:rPr lang="en-US" dirty="0">
                <a:solidFill>
                  <a:srgbClr val="0070C0"/>
                </a:solidFill>
              </a:rPr>
              <a:t> community furthering South Seattle Community College’s commitment to providing lifelong learning  </a:t>
            </a:r>
            <a:r>
              <a:rPr lang="en-US" u="sng" dirty="0">
                <a:solidFill>
                  <a:srgbClr val="0070C0"/>
                </a:solidFill>
              </a:rPr>
              <a:t>opportunities</a:t>
            </a:r>
            <a:r>
              <a:rPr lang="en-US" dirty="0">
                <a:solidFill>
                  <a:srgbClr val="0070C0"/>
                </a:solidFill>
              </a:rPr>
              <a:t> with respect to ensuring </a:t>
            </a:r>
            <a:r>
              <a:rPr lang="en-US" u="sng" dirty="0">
                <a:solidFill>
                  <a:srgbClr val="0070C0"/>
                </a:solidFill>
              </a:rPr>
              <a:t>inclusion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u="sng" dirty="0">
                <a:solidFill>
                  <a:srgbClr val="0070C0"/>
                </a:solidFill>
              </a:rPr>
              <a:t>equity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u="sng" dirty="0">
                <a:solidFill>
                  <a:srgbClr val="0070C0"/>
                </a:solidFill>
              </a:rPr>
              <a:t>social justice</a:t>
            </a:r>
            <a:r>
              <a:rPr lang="en-US" dirty="0">
                <a:solidFill>
                  <a:srgbClr val="0070C0"/>
                </a:solidFill>
              </a:rPr>
              <a:t>. VOICES promotes a </a:t>
            </a:r>
            <a:r>
              <a:rPr lang="en-US" u="sng" dirty="0">
                <a:solidFill>
                  <a:srgbClr val="0070C0"/>
                </a:solidFill>
              </a:rPr>
              <a:t>vision</a:t>
            </a:r>
            <a:r>
              <a:rPr lang="en-US" dirty="0">
                <a:solidFill>
                  <a:srgbClr val="0070C0"/>
                </a:solidFill>
              </a:rPr>
              <a:t> of cultural sensitivity,  fostering a climate of awareness of and appreciation for diversity (2010).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Types of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1612" y="1981200"/>
            <a:ext cx="6400799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VOICES vs. non-VOICES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AAPI vs. non-AAPI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Repeated Measures (pre- vs.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post-tests)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AAPI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vs. non-AAPI (VOICES)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81000"/>
            <a:ext cx="10820400" cy="761999"/>
          </a:xfrm>
        </p:spPr>
        <p:txBody>
          <a:bodyPr/>
          <a:lstStyle/>
          <a:p>
            <a:pPr algn="ctr"/>
            <a:r>
              <a:rPr lang="en-US" b="1" dirty="0"/>
              <a:t>Behavioral Engagement VOICES vs. </a:t>
            </a:r>
            <a:r>
              <a:rPr lang="en-US" b="1" dirty="0" smtClean="0"/>
              <a:t>non-VOICES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1752600"/>
            <a:ext cx="9448800" cy="48943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448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81000"/>
            <a:ext cx="10820400" cy="76199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Academic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Resilience AAPI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vs. non-AAPI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12" y="1752600"/>
            <a:ext cx="9677400" cy="50127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53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Academic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Resilience Repeated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3" y="1752600"/>
            <a:ext cx="9601200" cy="49732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075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9144000" cy="1144556"/>
          </a:xfrm>
        </p:spPr>
        <p:txBody>
          <a:bodyPr/>
          <a:lstStyle/>
          <a:p>
            <a:pPr algn="ctr"/>
            <a:r>
              <a:rPr lang="en-US" b="1" dirty="0"/>
              <a:t>Academic </a:t>
            </a:r>
            <a:r>
              <a:rPr lang="en-US" b="1" dirty="0" smtClean="0"/>
              <a:t>Resilience Repeated </a:t>
            </a:r>
            <a:r>
              <a:rPr lang="en-US" b="1" dirty="0"/>
              <a:t>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3" y="1828800"/>
            <a:ext cx="9220200" cy="47759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003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THANK YOU!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9412" y="1828800"/>
            <a:ext cx="552449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 </a:t>
            </a:r>
            <a:r>
              <a:rPr lang="en-US" sz="2200" i="1" dirty="0" smtClean="0"/>
              <a:t>Partnership </a:t>
            </a:r>
            <a:r>
              <a:rPr lang="en-US" sz="2200" i="1" dirty="0"/>
              <a:t>for Equity in Education through Research</a:t>
            </a:r>
            <a:endParaRPr lang="en-US" sz="2200" dirty="0"/>
          </a:p>
          <a:p>
            <a:r>
              <a:rPr lang="en-US" sz="2200" i="1" dirty="0"/>
              <a:t>(National PEER organization) for funding VOICES III</a:t>
            </a:r>
            <a:endParaRPr lang="en-US" sz="2200" dirty="0"/>
          </a:p>
          <a:p>
            <a:r>
              <a:rPr lang="en-US" sz="2200" i="1" dirty="0"/>
              <a:t>and next year’s Best Practices Showcase along with </a:t>
            </a:r>
            <a:endParaRPr lang="en-US" sz="2200" dirty="0"/>
          </a:p>
          <a:p>
            <a:r>
              <a:rPr lang="en-US" sz="2200" i="1" dirty="0"/>
              <a:t>South’s AANAPISI grant (funding).</a:t>
            </a:r>
            <a:endParaRPr lang="en-US" sz="2200" dirty="0"/>
          </a:p>
          <a:p>
            <a:r>
              <a:rPr lang="en-US" sz="2200" i="1" dirty="0"/>
              <a:t> </a:t>
            </a:r>
            <a:endParaRPr lang="en-US" sz="2200" dirty="0"/>
          </a:p>
          <a:p>
            <a:r>
              <a:rPr lang="en-US" sz="2200" i="1" dirty="0"/>
              <a:t>Our campus PEER Evidence Team for supporting</a:t>
            </a:r>
            <a:endParaRPr lang="en-US" sz="2200" dirty="0"/>
          </a:p>
          <a:p>
            <a:r>
              <a:rPr lang="en-US" sz="2200" i="1" dirty="0"/>
              <a:t>VOICES III as our 2013-2014 project.</a:t>
            </a:r>
            <a:endParaRPr lang="en-US" sz="2200" dirty="0"/>
          </a:p>
          <a:p>
            <a:r>
              <a:rPr lang="en-US" sz="2200" i="1" dirty="0"/>
              <a:t> </a:t>
            </a:r>
            <a:endParaRPr lang="en-US" sz="2200" dirty="0"/>
          </a:p>
          <a:p>
            <a:r>
              <a:rPr lang="en-US" sz="2200" i="1" dirty="0"/>
              <a:t>South’s IDI Qualified Administrative Team for </a:t>
            </a:r>
            <a:endParaRPr lang="en-US" sz="2200" dirty="0"/>
          </a:p>
          <a:p>
            <a:r>
              <a:rPr lang="en-US" sz="2200" i="1" dirty="0"/>
              <a:t>administering the IDI.</a:t>
            </a:r>
            <a:endParaRPr lang="en-US" sz="2200" dirty="0"/>
          </a:p>
          <a:p>
            <a:r>
              <a:rPr lang="en-US" sz="2200" i="1" dirty="0"/>
              <a:t> </a:t>
            </a:r>
            <a:endParaRPr lang="en-US" sz="2200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8212" y="1828800"/>
            <a:ext cx="6019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/>
              <a:t>Our Summer Institute subject matter experts –Dr. </a:t>
            </a:r>
            <a:r>
              <a:rPr lang="en-US" sz="2200" i="1" dirty="0" smtClean="0"/>
              <a:t>Anu</a:t>
            </a:r>
            <a:r>
              <a:rPr lang="en-US" sz="2200" dirty="0" smtClean="0"/>
              <a:t> </a:t>
            </a:r>
            <a:r>
              <a:rPr lang="en-US" sz="2200" i="1" dirty="0" smtClean="0"/>
              <a:t>Taranath</a:t>
            </a:r>
            <a:r>
              <a:rPr lang="en-US" sz="2200" i="1" dirty="0"/>
              <a:t>, Rochelle Fonoti, Ammara Kimso, </a:t>
            </a:r>
            <a:r>
              <a:rPr lang="en-US" sz="2200" i="1" dirty="0" smtClean="0"/>
              <a:t>Ricardo Leyva-Puebla</a:t>
            </a:r>
            <a:r>
              <a:rPr lang="en-US" sz="2200" i="1" dirty="0"/>
              <a:t>, Nani Jackins Parks, Dr. Nikum </a:t>
            </a:r>
            <a:r>
              <a:rPr lang="en-US" sz="2200" i="1" dirty="0" smtClean="0"/>
              <a:t>Pon,</a:t>
            </a:r>
            <a:r>
              <a:rPr lang="en-US" sz="2200" dirty="0" smtClean="0"/>
              <a:t> </a:t>
            </a:r>
            <a:r>
              <a:rPr lang="en-US" sz="2200" i="1" dirty="0" smtClean="0"/>
              <a:t>Maureen </a:t>
            </a:r>
            <a:r>
              <a:rPr lang="en-US" sz="2200" i="1" dirty="0"/>
              <a:t>Shadair, May Lukens.</a:t>
            </a:r>
            <a:endParaRPr lang="en-US" sz="2200" dirty="0"/>
          </a:p>
          <a:p>
            <a:r>
              <a:rPr lang="en-US" sz="2200" i="1" dirty="0"/>
              <a:t> </a:t>
            </a:r>
            <a:endParaRPr lang="en-US" sz="2200" dirty="0"/>
          </a:p>
          <a:p>
            <a:r>
              <a:rPr lang="en-US" sz="2200" i="1" dirty="0"/>
              <a:t>Dr. Anu Taranath, Rochelle, and Ammara for </a:t>
            </a:r>
            <a:r>
              <a:rPr lang="en-US" sz="2200" i="1" dirty="0" smtClean="0"/>
              <a:t>leading</a:t>
            </a:r>
            <a:r>
              <a:rPr lang="en-US" sz="2200" dirty="0" smtClean="0"/>
              <a:t> </a:t>
            </a:r>
            <a:r>
              <a:rPr lang="en-US" sz="2200" i="1" dirty="0" smtClean="0"/>
              <a:t>us </a:t>
            </a:r>
            <a:r>
              <a:rPr lang="en-US" sz="2200" i="1" dirty="0"/>
              <a:t>through this journey </a:t>
            </a:r>
            <a:r>
              <a:rPr lang="en-US" sz="2200" i="1" dirty="0" smtClean="0"/>
              <a:t>of transformative </a:t>
            </a:r>
            <a:r>
              <a:rPr lang="en-US" sz="2200" i="1" dirty="0"/>
              <a:t>curriculum</a:t>
            </a:r>
            <a:endParaRPr lang="en-US" sz="2200" dirty="0"/>
          </a:p>
          <a:p>
            <a:r>
              <a:rPr lang="en-US" sz="2200" i="1" dirty="0"/>
              <a:t>and Pedagogy.</a:t>
            </a:r>
            <a:endParaRPr lang="en-US" sz="2200" dirty="0"/>
          </a:p>
          <a:p>
            <a:r>
              <a:rPr lang="en-US" sz="2200" i="1" dirty="0"/>
              <a:t> </a:t>
            </a:r>
            <a:endParaRPr lang="en-US" sz="2200" dirty="0"/>
          </a:p>
          <a:p>
            <a:r>
              <a:rPr lang="en-US" sz="2200" i="1" dirty="0"/>
              <a:t>Kori Lumpkin for helping us coordinate the pieces</a:t>
            </a:r>
            <a:endParaRPr lang="en-US" sz="2200" dirty="0"/>
          </a:p>
          <a:p>
            <a:r>
              <a:rPr lang="en-US" sz="2200" i="1" dirty="0"/>
              <a:t>To our VOICES III participants for whom this would</a:t>
            </a:r>
            <a:endParaRPr lang="en-US" sz="2200" dirty="0"/>
          </a:p>
          <a:p>
            <a:r>
              <a:rPr lang="en-US" sz="2200" i="1" dirty="0"/>
              <a:t>not be possible without.</a:t>
            </a:r>
            <a:endParaRPr lang="en-US" sz="22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412" y="230356"/>
            <a:ext cx="1143001" cy="1103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12" y="189723"/>
            <a:ext cx="1323558" cy="11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6612" y="228600"/>
            <a:ext cx="10363199" cy="1144556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 smtClean="0"/>
              <a:t>VOICES I:  Ocean Shores 2010</a:t>
            </a:r>
            <a:endParaRPr lang="en-US" sz="4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1830535"/>
            <a:ext cx="3671658" cy="4704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2" y="1841499"/>
            <a:ext cx="6248400" cy="46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6612" y="228600"/>
            <a:ext cx="10363199" cy="1144556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VOICES II: Georgetown </a:t>
            </a:r>
            <a:r>
              <a:rPr lang="en-US" sz="4500" b="1" dirty="0" smtClean="0"/>
              <a:t>Campus </a:t>
            </a:r>
            <a:r>
              <a:rPr lang="en-US" sz="4500" b="1" dirty="0"/>
              <a:t>2012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1" y="1752600"/>
            <a:ext cx="7467599" cy="50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6612" y="228600"/>
            <a:ext cx="10363199" cy="1144556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VOICES III: </a:t>
            </a:r>
            <a:r>
              <a:rPr lang="en-US" sz="4500" b="1" dirty="0" err="1"/>
              <a:t>Islandwood</a:t>
            </a:r>
            <a:r>
              <a:rPr lang="en-US" sz="4500" b="1" dirty="0"/>
              <a:t> </a:t>
            </a:r>
            <a:r>
              <a:rPr lang="en-US" sz="4500" b="1" dirty="0" smtClean="0"/>
              <a:t>2013</a:t>
            </a:r>
            <a:endParaRPr lang="en-US" sz="4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12" y="1676400"/>
            <a:ext cx="6705601" cy="50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smtClean="0"/>
              <a:t>VOICES Participants 2011 - 2014</a:t>
            </a:r>
            <a:endParaRPr lang="en-US" sz="4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60612" y="1682116"/>
            <a:ext cx="304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Alex Abeyta	</a:t>
            </a:r>
          </a:p>
          <a:p>
            <a:r>
              <a:rPr lang="en-US" sz="2000" dirty="0"/>
              <a:t>Jennifer </a:t>
            </a:r>
            <a:r>
              <a:rPr lang="en-US" sz="2000" dirty="0" err="1"/>
              <a:t>Cepak</a:t>
            </a:r>
            <a:r>
              <a:rPr lang="en-US" sz="2000" dirty="0"/>
              <a:t>	</a:t>
            </a:r>
          </a:p>
          <a:p>
            <a:r>
              <a:rPr lang="en-US" sz="2000" dirty="0"/>
              <a:t>Dorrienne Chinn	</a:t>
            </a:r>
          </a:p>
          <a:p>
            <a:r>
              <a:rPr lang="en-US" sz="2000" dirty="0"/>
              <a:t>Renata Cummings	</a:t>
            </a:r>
          </a:p>
          <a:p>
            <a:r>
              <a:rPr lang="en-US" sz="2000" dirty="0"/>
              <a:t>Tram Dang	</a:t>
            </a:r>
          </a:p>
          <a:p>
            <a:r>
              <a:rPr lang="en-US" sz="2000" dirty="0"/>
              <a:t>Kelly DeForrest	</a:t>
            </a:r>
          </a:p>
          <a:p>
            <a:r>
              <a:rPr lang="en-US" sz="2000" dirty="0"/>
              <a:t>Bob Dela-Cruz	</a:t>
            </a:r>
          </a:p>
          <a:p>
            <a:r>
              <a:rPr lang="en-US" sz="2000" dirty="0"/>
              <a:t>Sy Ear	</a:t>
            </a:r>
          </a:p>
          <a:p>
            <a:r>
              <a:rPr lang="en-US" sz="2000" dirty="0"/>
              <a:t>Teri Eguchi	</a:t>
            </a:r>
          </a:p>
          <a:p>
            <a:r>
              <a:rPr lang="en-US" sz="2000" dirty="0"/>
              <a:t>Katie Frazier	</a:t>
            </a:r>
          </a:p>
          <a:p>
            <a:r>
              <a:rPr lang="en-US" sz="2000" dirty="0"/>
              <a:t>Erik Gimness	</a:t>
            </a:r>
          </a:p>
          <a:p>
            <a:r>
              <a:rPr lang="en-US" sz="2000" dirty="0"/>
              <a:t>Elaine Gottschalk	</a:t>
            </a:r>
          </a:p>
          <a:p>
            <a:r>
              <a:rPr lang="en-US" sz="2000" dirty="0"/>
              <a:t>Joshua </a:t>
            </a:r>
            <a:r>
              <a:rPr lang="en-US" sz="2000" dirty="0" smtClean="0"/>
              <a:t>Hancock</a:t>
            </a:r>
          </a:p>
          <a:p>
            <a:r>
              <a:rPr lang="en-US" sz="2000" dirty="0" smtClean="0"/>
              <a:t>Chad Hickox</a:t>
            </a:r>
          </a:p>
          <a:p>
            <a:r>
              <a:rPr lang="en-US" sz="2000" dirty="0"/>
              <a:t>Chanda Ishisaka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27612" y="1685608"/>
            <a:ext cx="304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Lolita </a:t>
            </a:r>
            <a:r>
              <a:rPr lang="en-US" sz="2000" dirty="0"/>
              <a:t>Khachaturova</a:t>
            </a:r>
          </a:p>
          <a:p>
            <a:r>
              <a:rPr lang="en-US" sz="2000" dirty="0"/>
              <a:t>Ana </a:t>
            </a:r>
            <a:r>
              <a:rPr lang="en-US" sz="2000" dirty="0" err="1"/>
              <a:t>Korsmo</a:t>
            </a:r>
            <a:endParaRPr lang="en-US" sz="2000" dirty="0"/>
          </a:p>
          <a:p>
            <a:r>
              <a:rPr lang="en-US" sz="2000" dirty="0"/>
              <a:t>Kathie Kwilinski</a:t>
            </a:r>
          </a:p>
          <a:p>
            <a:r>
              <a:rPr lang="en-US" sz="2000" dirty="0"/>
              <a:t>Astrid Larsen</a:t>
            </a:r>
          </a:p>
          <a:p>
            <a:r>
              <a:rPr lang="en-US" sz="2000" dirty="0"/>
              <a:t>Ricardo Leyva-Puebla</a:t>
            </a:r>
          </a:p>
          <a:p>
            <a:r>
              <a:rPr lang="en-US" sz="2000" dirty="0"/>
              <a:t>May Lukens</a:t>
            </a:r>
          </a:p>
          <a:p>
            <a:r>
              <a:rPr lang="en-US" sz="2000" dirty="0"/>
              <a:t>Kori Lumpkin</a:t>
            </a:r>
          </a:p>
          <a:p>
            <a:r>
              <a:rPr lang="en-US" sz="2000" dirty="0"/>
              <a:t>Monica Lundberg</a:t>
            </a:r>
          </a:p>
          <a:p>
            <a:r>
              <a:rPr lang="en-US" sz="2000" dirty="0"/>
              <a:t>Kris Lysaker</a:t>
            </a:r>
          </a:p>
          <a:p>
            <a:r>
              <a:rPr lang="en-US" sz="2000" dirty="0"/>
              <a:t>Chase Magliocca</a:t>
            </a:r>
          </a:p>
          <a:p>
            <a:r>
              <a:rPr lang="en-US" sz="2000" dirty="0"/>
              <a:t>Jill McDonough</a:t>
            </a:r>
          </a:p>
          <a:p>
            <a:r>
              <a:rPr lang="en-US" sz="2000" dirty="0"/>
              <a:t>Jon Nachman</a:t>
            </a:r>
          </a:p>
          <a:p>
            <a:r>
              <a:rPr lang="en-US" sz="2000" dirty="0"/>
              <a:t>Sharon Norman	</a:t>
            </a:r>
          </a:p>
          <a:p>
            <a:r>
              <a:rPr lang="en-US" sz="2000" dirty="0"/>
              <a:t>Dana </a:t>
            </a:r>
            <a:r>
              <a:rPr lang="en-US" sz="2000" dirty="0" smtClean="0"/>
              <a:t>Owens</a:t>
            </a:r>
          </a:p>
          <a:p>
            <a:r>
              <a:rPr lang="en-US" sz="2000" dirty="0"/>
              <a:t>Terry Paull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7012" y="1682116"/>
            <a:ext cx="3200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Nancy </a:t>
            </a:r>
            <a:r>
              <a:rPr lang="en-US" sz="2000" dirty="0"/>
              <a:t>Peregrine	</a:t>
            </a:r>
          </a:p>
          <a:p>
            <a:r>
              <a:rPr lang="en-US" sz="2000" dirty="0"/>
              <a:t>Kathy Reistad	</a:t>
            </a:r>
          </a:p>
          <a:p>
            <a:r>
              <a:rPr lang="en-US" sz="2000" dirty="0"/>
              <a:t>Barry Robinson	</a:t>
            </a:r>
          </a:p>
          <a:p>
            <a:r>
              <a:rPr lang="en-US" sz="2000" dirty="0"/>
              <a:t>Carey Schroyer	</a:t>
            </a:r>
          </a:p>
          <a:p>
            <a:r>
              <a:rPr lang="en-US" sz="2000" dirty="0"/>
              <a:t>Natalie Simmons	</a:t>
            </a:r>
          </a:p>
          <a:p>
            <a:r>
              <a:rPr lang="en-US" sz="2000" dirty="0" err="1"/>
              <a:t>Dedrick</a:t>
            </a:r>
            <a:r>
              <a:rPr lang="en-US" sz="2000" dirty="0"/>
              <a:t> Smith	</a:t>
            </a:r>
          </a:p>
          <a:p>
            <a:r>
              <a:rPr lang="en-US" sz="2000" dirty="0"/>
              <a:t>Mary Sitterley	</a:t>
            </a:r>
          </a:p>
          <a:p>
            <a:r>
              <a:rPr lang="en-US" sz="2000" dirty="0"/>
              <a:t>Allen Stowers	</a:t>
            </a:r>
          </a:p>
          <a:p>
            <a:r>
              <a:rPr lang="en-US" sz="2000" dirty="0"/>
              <a:t>Roxanne Tillman	</a:t>
            </a:r>
          </a:p>
          <a:p>
            <a:r>
              <a:rPr lang="en-US" sz="2000" dirty="0"/>
              <a:t>Alisa Torres	</a:t>
            </a:r>
          </a:p>
          <a:p>
            <a:r>
              <a:rPr lang="en-US" sz="2000" dirty="0"/>
              <a:t>Debbie Park-White	</a:t>
            </a:r>
          </a:p>
          <a:p>
            <a:r>
              <a:rPr lang="en-US" sz="2000" dirty="0"/>
              <a:t>Kathy Whitham	</a:t>
            </a:r>
          </a:p>
          <a:p>
            <a:r>
              <a:rPr lang="en-US" sz="2000" dirty="0"/>
              <a:t>Karen Whitney	</a:t>
            </a:r>
          </a:p>
          <a:p>
            <a:r>
              <a:rPr lang="en-US" sz="2000" dirty="0"/>
              <a:t>Christie Williams	</a:t>
            </a:r>
          </a:p>
          <a:p>
            <a:r>
              <a:rPr lang="en-US" sz="2000" dirty="0"/>
              <a:t>Annie </a:t>
            </a:r>
            <a:r>
              <a:rPr lang="en-US" sz="2000" dirty="0" err="1"/>
              <a:t>Zadra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dirty="0" smtClean="0"/>
              <a:t>VOICES III: Summer </a:t>
            </a:r>
            <a:r>
              <a:rPr lang="en-US" sz="4500" b="1" dirty="0"/>
              <a:t>Institute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2209800"/>
            <a:ext cx="5449077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2209800"/>
            <a:ext cx="4910667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500" b="1" dirty="0" smtClean="0"/>
              <a:t>Transformative Curriculum Workshops </a:t>
            </a:r>
            <a:endParaRPr lang="en-US" sz="45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3810000"/>
            <a:ext cx="34544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34" y="3810000"/>
            <a:ext cx="34544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65" y="3809999"/>
            <a:ext cx="3556000" cy="2572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0935" y="1802699"/>
            <a:ext cx="395347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</a:t>
            </a:r>
            <a:r>
              <a:rPr lang="en-US" sz="2400" b="1" dirty="0" smtClean="0"/>
              <a:t>	</a:t>
            </a:r>
            <a:r>
              <a:rPr lang="en-US" sz="2400" b="1" i="1" dirty="0" smtClean="0"/>
              <a:t>		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i="1" dirty="0" smtClean="0"/>
              <a:t>Brainstorming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i="1" dirty="0" smtClean="0"/>
              <a:t>Mapping the Institution</a:t>
            </a:r>
          </a:p>
          <a:p>
            <a:endParaRPr lang="en-US" sz="2500" i="1" dirty="0" smtClean="0"/>
          </a:p>
          <a:p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475412" y="1818086"/>
            <a:ext cx="532135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500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i="1" dirty="0" smtClean="0"/>
              <a:t>Exploring </a:t>
            </a:r>
            <a:r>
              <a:rPr lang="en-US" sz="2500" i="1" dirty="0"/>
              <a:t>AAPIs in Higher Education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 i="1" dirty="0"/>
              <a:t>Difficult Dialogues I &amp; 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1" y="228600"/>
            <a:ext cx="11125199" cy="990599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 smtClean="0"/>
              <a:t>“Stories of South” </a:t>
            </a:r>
            <a:endParaRPr lang="en-US" sz="4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11058" y="3048000"/>
            <a:ext cx="5407153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u="sng" dirty="0" smtClean="0">
                <a:hlinkClick r:id="rId2"/>
              </a:rPr>
              <a:t>Student Tips</a:t>
            </a:r>
            <a:r>
              <a:rPr lang="en-US" sz="4000" u="sng" dirty="0" smtClean="0"/>
              <a:t> 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 </a:t>
            </a:r>
          </a:p>
          <a:p>
            <a:pPr marL="0" indent="0">
              <a:buNone/>
            </a:pPr>
            <a:r>
              <a:rPr lang="en-US" sz="4000" u="sng" dirty="0" smtClean="0">
                <a:hlinkClick r:id="rId3"/>
              </a:rPr>
              <a:t>Jack Kent Cooke Scholar "reveal" video</a:t>
            </a:r>
            <a:r>
              <a:rPr lang="en-US" sz="4000" u="sng" dirty="0" smtClean="0"/>
              <a:t> </a:t>
            </a:r>
            <a:endParaRPr lang="en-US" sz="4000" dirty="0"/>
          </a:p>
        </p:txBody>
      </p:sp>
      <p:graphicFrame>
        <p:nvGraphicFramePr>
          <p:cNvPr id="4" name="Content Placeholder 3" descr="Converging Radial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9429154"/>
              </p:ext>
            </p:extLst>
          </p:nvPr>
        </p:nvGraphicFramePr>
        <p:xfrm>
          <a:off x="6170612" y="1828800"/>
          <a:ext cx="5718047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058" y="21336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Videos: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35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0</TotalTime>
  <Words>314</Words>
  <Application>Microsoft Office PowerPoint</Application>
  <PresentationFormat>Custom</PresentationFormat>
  <Paragraphs>126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Corbel</vt:lpstr>
      <vt:lpstr>Wingdings</vt:lpstr>
      <vt:lpstr>Earthtones 16x9</vt:lpstr>
      <vt:lpstr>PowerPoint Presentation</vt:lpstr>
      <vt:lpstr>VOICES Mission Statement </vt:lpstr>
      <vt:lpstr>VOICES I:  Ocean Shores 2010</vt:lpstr>
      <vt:lpstr>VOICES II: Georgetown Campus 2012 </vt:lpstr>
      <vt:lpstr>VOICES III: Islandwood 2013</vt:lpstr>
      <vt:lpstr>VOICES Participants 2011 - 2014</vt:lpstr>
      <vt:lpstr>VOICES III: Summer Institute 2013</vt:lpstr>
      <vt:lpstr>Transformative Curriculum Workshops </vt:lpstr>
      <vt:lpstr>“Stories of South” </vt:lpstr>
      <vt:lpstr>“Integrating AAPI Culture through Conceptualized Reading” </vt:lpstr>
      <vt:lpstr>ESL Class Winter 2014</vt:lpstr>
      <vt:lpstr>PowerPoint Presentation</vt:lpstr>
      <vt:lpstr>PowerPoint Presentation</vt:lpstr>
      <vt:lpstr>AAPI General Election Assignment</vt:lpstr>
      <vt:lpstr>ABE Advising through Persistent Intervention (AAPI) for COMPASS Class</vt:lpstr>
      <vt:lpstr>PowerPoint Presentation</vt:lpstr>
      <vt:lpstr>PowerPoint Presentation</vt:lpstr>
      <vt:lpstr>Promising Results from Fall 2013 </vt:lpstr>
      <vt:lpstr>Five Dimensions of Engagement</vt:lpstr>
      <vt:lpstr>Types of Tests</vt:lpstr>
      <vt:lpstr>Behavioral Engagement VOICES vs. non-VOICES</vt:lpstr>
      <vt:lpstr>Academic Resilience AAPI vs. non-AAPI</vt:lpstr>
      <vt:lpstr>Academic Resilience Repeated Measures</vt:lpstr>
      <vt:lpstr>Academic Resilience Repeated Measures</vt:lpstr>
      <vt:lpstr>THANK YOU!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2014-05-08T20:17:52Z</dcterms:created>
  <dcterms:modified xsi:type="dcterms:W3CDTF">2015-05-08T19:22:39Z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